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notesMasterIdLst>
    <p:notesMasterId r:id="rId27"/>
  </p:notesMasterIdLst>
  <p:sldIdLst>
    <p:sldId id="256" r:id="rId2"/>
    <p:sldId id="258" r:id="rId3"/>
    <p:sldId id="290" r:id="rId4"/>
    <p:sldId id="289" r:id="rId5"/>
    <p:sldId id="288" r:id="rId6"/>
    <p:sldId id="259" r:id="rId7"/>
    <p:sldId id="287" r:id="rId8"/>
    <p:sldId id="260" r:id="rId9"/>
    <p:sldId id="261" r:id="rId10"/>
    <p:sldId id="262" r:id="rId11"/>
    <p:sldId id="285" r:id="rId12"/>
    <p:sldId id="272" r:id="rId13"/>
    <p:sldId id="271" r:id="rId14"/>
    <p:sldId id="279" r:id="rId15"/>
    <p:sldId id="283" r:id="rId16"/>
    <p:sldId id="280" r:id="rId17"/>
    <p:sldId id="281" r:id="rId18"/>
    <p:sldId id="282" r:id="rId19"/>
    <p:sldId id="284" r:id="rId20"/>
    <p:sldId id="275" r:id="rId21"/>
    <p:sldId id="286" r:id="rId22"/>
    <p:sldId id="278" r:id="rId23"/>
    <p:sldId id="291" r:id="rId24"/>
    <p:sldId id="292" r:id="rId25"/>
    <p:sldId id="29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7" autoAdjust="0"/>
    <p:restoredTop sz="71742" autoAdjust="0"/>
  </p:normalViewPr>
  <p:slideViewPr>
    <p:cSldViewPr snapToGrid="0">
      <p:cViewPr varScale="1">
        <p:scale>
          <a:sx n="79" d="100"/>
          <a:sy n="79" d="100"/>
        </p:scale>
        <p:origin x="1116" y="78"/>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84" d="100"/>
          <a:sy n="84" d="100"/>
        </p:scale>
        <p:origin x="319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338E37-C4E2-4019-86F3-0C5CFB573029}"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0006133A-6C62-4DE9-956D-25046BB7E0FD}">
      <dgm:prSet/>
      <dgm:spPr/>
      <dgm:t>
        <a:bodyPr/>
        <a:lstStyle/>
        <a:p>
          <a:pPr algn="ctr"/>
          <a:r>
            <a:rPr lang="en-US" b="1" dirty="0"/>
            <a:t>Always supervise young children</a:t>
          </a:r>
          <a:endParaRPr lang="en-US" dirty="0"/>
        </a:p>
      </dgm:t>
    </dgm:pt>
    <dgm:pt modelId="{CA6B2549-756D-4595-889E-AD1DC7CDC54A}" type="parTrans" cxnId="{FE0D3564-21CE-4FBC-A1D5-1BCD50105B0D}">
      <dgm:prSet/>
      <dgm:spPr/>
      <dgm:t>
        <a:bodyPr/>
        <a:lstStyle/>
        <a:p>
          <a:endParaRPr lang="en-US"/>
        </a:p>
      </dgm:t>
    </dgm:pt>
    <dgm:pt modelId="{3E2C4A8D-A7B5-4D7E-9E1A-135B0A306401}" type="sibTrans" cxnId="{FE0D3564-21CE-4FBC-A1D5-1BCD50105B0D}">
      <dgm:prSet phldrT="1" phldr="0"/>
      <dgm:spPr/>
      <dgm:t>
        <a:bodyPr/>
        <a:lstStyle/>
        <a:p>
          <a:r>
            <a:rPr lang="en-US"/>
            <a:t>1</a:t>
          </a:r>
        </a:p>
      </dgm:t>
    </dgm:pt>
    <dgm:pt modelId="{5479CF88-5C4D-42FB-9164-F48FEEADB0EE}">
      <dgm:prSet/>
      <dgm:spPr/>
      <dgm:t>
        <a:bodyPr/>
        <a:lstStyle/>
        <a:p>
          <a:pPr algn="ctr"/>
          <a:r>
            <a:rPr lang="en-US" b="1" dirty="0"/>
            <a:t>Post emergency phone numbers</a:t>
          </a:r>
          <a:endParaRPr lang="en-US" dirty="0"/>
        </a:p>
      </dgm:t>
    </dgm:pt>
    <dgm:pt modelId="{8E50BEED-6B0A-492D-B7C1-0D071B055D32}" type="parTrans" cxnId="{006D733D-55A9-4744-B019-59221988120F}">
      <dgm:prSet/>
      <dgm:spPr/>
      <dgm:t>
        <a:bodyPr/>
        <a:lstStyle/>
        <a:p>
          <a:endParaRPr lang="en-US"/>
        </a:p>
      </dgm:t>
    </dgm:pt>
    <dgm:pt modelId="{5D5829FE-405C-472C-B4C4-9776D7696145}" type="sibTrans" cxnId="{006D733D-55A9-4744-B019-59221988120F}">
      <dgm:prSet phldrT="2" phldr="0"/>
      <dgm:spPr/>
      <dgm:t>
        <a:bodyPr/>
        <a:lstStyle/>
        <a:p>
          <a:r>
            <a:rPr lang="en-US"/>
            <a:t>2</a:t>
          </a:r>
        </a:p>
      </dgm:t>
    </dgm:pt>
    <dgm:pt modelId="{AC32CCF8-4B33-466F-82DA-7AA6D4978729}">
      <dgm:prSet/>
      <dgm:spPr/>
      <dgm:t>
        <a:bodyPr/>
        <a:lstStyle/>
        <a:p>
          <a:pPr algn="ctr"/>
          <a:r>
            <a:rPr lang="en-US" b="1" dirty="0"/>
            <a:t>Learn CPR in case of emergency</a:t>
          </a:r>
          <a:endParaRPr lang="en-US" dirty="0"/>
        </a:p>
      </dgm:t>
    </dgm:pt>
    <dgm:pt modelId="{C7B33F85-84F7-40E7-91EA-724DCB6BFD02}" type="parTrans" cxnId="{48D1F148-CBC9-4376-8A7C-66399436F61B}">
      <dgm:prSet/>
      <dgm:spPr/>
      <dgm:t>
        <a:bodyPr/>
        <a:lstStyle/>
        <a:p>
          <a:endParaRPr lang="en-US"/>
        </a:p>
      </dgm:t>
    </dgm:pt>
    <dgm:pt modelId="{0585D527-1BEB-4351-9809-15F6862D5440}" type="sibTrans" cxnId="{48D1F148-CBC9-4376-8A7C-66399436F61B}">
      <dgm:prSet phldrT="3" phldr="0"/>
      <dgm:spPr/>
      <dgm:t>
        <a:bodyPr/>
        <a:lstStyle/>
        <a:p>
          <a:r>
            <a:rPr lang="en-US"/>
            <a:t>3</a:t>
          </a:r>
        </a:p>
      </dgm:t>
    </dgm:pt>
    <dgm:pt modelId="{699688BD-363C-45C8-9D86-7EF1436C7634}">
      <dgm:prSet/>
      <dgm:spPr/>
      <dgm:t>
        <a:bodyPr/>
        <a:lstStyle/>
        <a:p>
          <a:pPr algn="ctr"/>
          <a:r>
            <a:rPr lang="en-US" b="1" dirty="0"/>
            <a:t>Model good habits for children</a:t>
          </a:r>
          <a:endParaRPr lang="en-US" dirty="0"/>
        </a:p>
      </dgm:t>
    </dgm:pt>
    <dgm:pt modelId="{49E7F118-0A92-48E6-A491-89271EC386FE}" type="parTrans" cxnId="{6988595C-4554-4A16-937D-8F776C749731}">
      <dgm:prSet/>
      <dgm:spPr/>
      <dgm:t>
        <a:bodyPr/>
        <a:lstStyle/>
        <a:p>
          <a:endParaRPr lang="en-US"/>
        </a:p>
      </dgm:t>
    </dgm:pt>
    <dgm:pt modelId="{C7DDED3F-191B-42C9-A257-BEEC59F0E68C}" type="sibTrans" cxnId="{6988595C-4554-4A16-937D-8F776C749731}">
      <dgm:prSet phldrT="4" phldr="0"/>
      <dgm:spPr/>
      <dgm:t>
        <a:bodyPr/>
        <a:lstStyle/>
        <a:p>
          <a:r>
            <a:rPr lang="en-US"/>
            <a:t>4</a:t>
          </a:r>
        </a:p>
      </dgm:t>
    </dgm:pt>
    <dgm:pt modelId="{FFF42BB1-2DD1-4315-B134-4934152F67D7}">
      <dgm:prSet/>
      <dgm:spPr/>
      <dgm:t>
        <a:bodyPr/>
        <a:lstStyle/>
        <a:p>
          <a:pPr algn="ctr"/>
          <a:r>
            <a:rPr lang="en-US" b="1" dirty="0"/>
            <a:t>Utilize life jackets when needed</a:t>
          </a:r>
        </a:p>
      </dgm:t>
    </dgm:pt>
    <dgm:pt modelId="{0DBE8B8A-E3D4-4D87-96DF-6226384445C9}" type="parTrans" cxnId="{E4317B44-10F7-4679-BD66-B9CA43215216}">
      <dgm:prSet/>
      <dgm:spPr/>
      <dgm:t>
        <a:bodyPr/>
        <a:lstStyle/>
        <a:p>
          <a:endParaRPr lang="en-US"/>
        </a:p>
      </dgm:t>
    </dgm:pt>
    <dgm:pt modelId="{4E3BE2D4-25B9-40C1-83D3-63917DCD2C9E}" type="sibTrans" cxnId="{E4317B44-10F7-4679-BD66-B9CA43215216}">
      <dgm:prSet phldrT="5" phldr="0"/>
      <dgm:spPr/>
      <dgm:t>
        <a:bodyPr/>
        <a:lstStyle/>
        <a:p>
          <a:r>
            <a:rPr lang="en-US"/>
            <a:t>5</a:t>
          </a:r>
        </a:p>
      </dgm:t>
    </dgm:pt>
    <dgm:pt modelId="{31DAE51D-A5C6-4837-B58E-4A11662F1946}" type="pres">
      <dgm:prSet presAssocID="{69338E37-C4E2-4019-86F3-0C5CFB573029}" presName="Name0" presStyleCnt="0">
        <dgm:presLayoutVars>
          <dgm:animLvl val="lvl"/>
          <dgm:resizeHandles val="exact"/>
        </dgm:presLayoutVars>
      </dgm:prSet>
      <dgm:spPr/>
    </dgm:pt>
    <dgm:pt modelId="{8F803A65-CB74-4AEC-BF9C-05BAA28C6C63}" type="pres">
      <dgm:prSet presAssocID="{0006133A-6C62-4DE9-956D-25046BB7E0FD}" presName="compositeNode" presStyleCnt="0">
        <dgm:presLayoutVars>
          <dgm:bulletEnabled val="1"/>
        </dgm:presLayoutVars>
      </dgm:prSet>
      <dgm:spPr/>
    </dgm:pt>
    <dgm:pt modelId="{4E9A3EC3-10F4-4D91-98F5-B6BCE2B704F9}" type="pres">
      <dgm:prSet presAssocID="{0006133A-6C62-4DE9-956D-25046BB7E0FD}" presName="bgRect" presStyleLbl="bgAccFollowNode1" presStyleIdx="0" presStyleCnt="5"/>
      <dgm:spPr/>
    </dgm:pt>
    <dgm:pt modelId="{65B042B4-E841-4894-9ADB-6DF52B580161}" type="pres">
      <dgm:prSet presAssocID="{3E2C4A8D-A7B5-4D7E-9E1A-135B0A306401}" presName="sibTransNodeCircle" presStyleLbl="alignNode1" presStyleIdx="0" presStyleCnt="10">
        <dgm:presLayoutVars>
          <dgm:chMax val="0"/>
          <dgm:bulletEnabled/>
        </dgm:presLayoutVars>
      </dgm:prSet>
      <dgm:spPr/>
    </dgm:pt>
    <dgm:pt modelId="{15EC42D4-663A-4840-8631-D7875C74C7A7}" type="pres">
      <dgm:prSet presAssocID="{0006133A-6C62-4DE9-956D-25046BB7E0FD}" presName="bottomLine" presStyleLbl="alignNode1" presStyleIdx="1" presStyleCnt="10">
        <dgm:presLayoutVars/>
      </dgm:prSet>
      <dgm:spPr/>
    </dgm:pt>
    <dgm:pt modelId="{C0C04C42-1573-4FD9-8F1F-C1915500CBE7}" type="pres">
      <dgm:prSet presAssocID="{0006133A-6C62-4DE9-956D-25046BB7E0FD}" presName="nodeText" presStyleLbl="bgAccFollowNode1" presStyleIdx="0" presStyleCnt="5">
        <dgm:presLayoutVars>
          <dgm:bulletEnabled val="1"/>
        </dgm:presLayoutVars>
      </dgm:prSet>
      <dgm:spPr/>
    </dgm:pt>
    <dgm:pt modelId="{0F900F7A-9A80-4ADE-BC6C-20F232E92591}" type="pres">
      <dgm:prSet presAssocID="{3E2C4A8D-A7B5-4D7E-9E1A-135B0A306401}" presName="sibTrans" presStyleCnt="0"/>
      <dgm:spPr/>
    </dgm:pt>
    <dgm:pt modelId="{D9516E71-5042-4904-8C4B-D6BC17B677E1}" type="pres">
      <dgm:prSet presAssocID="{5479CF88-5C4D-42FB-9164-F48FEEADB0EE}" presName="compositeNode" presStyleCnt="0">
        <dgm:presLayoutVars>
          <dgm:bulletEnabled val="1"/>
        </dgm:presLayoutVars>
      </dgm:prSet>
      <dgm:spPr/>
    </dgm:pt>
    <dgm:pt modelId="{F1EDF6B7-7A48-4B74-924D-15BF9E472064}" type="pres">
      <dgm:prSet presAssocID="{5479CF88-5C4D-42FB-9164-F48FEEADB0EE}" presName="bgRect" presStyleLbl="bgAccFollowNode1" presStyleIdx="1" presStyleCnt="5"/>
      <dgm:spPr/>
    </dgm:pt>
    <dgm:pt modelId="{6728161D-69CD-4FBD-98CC-1E4E9A4FFE7D}" type="pres">
      <dgm:prSet presAssocID="{5D5829FE-405C-472C-B4C4-9776D7696145}" presName="sibTransNodeCircle" presStyleLbl="alignNode1" presStyleIdx="2" presStyleCnt="10">
        <dgm:presLayoutVars>
          <dgm:chMax val="0"/>
          <dgm:bulletEnabled/>
        </dgm:presLayoutVars>
      </dgm:prSet>
      <dgm:spPr/>
    </dgm:pt>
    <dgm:pt modelId="{CEBF72AE-C87A-4149-821E-E2BD9BD818FF}" type="pres">
      <dgm:prSet presAssocID="{5479CF88-5C4D-42FB-9164-F48FEEADB0EE}" presName="bottomLine" presStyleLbl="alignNode1" presStyleIdx="3" presStyleCnt="10">
        <dgm:presLayoutVars/>
      </dgm:prSet>
      <dgm:spPr/>
    </dgm:pt>
    <dgm:pt modelId="{19511214-D2D3-4C0A-8D0A-A5964C973A19}" type="pres">
      <dgm:prSet presAssocID="{5479CF88-5C4D-42FB-9164-F48FEEADB0EE}" presName="nodeText" presStyleLbl="bgAccFollowNode1" presStyleIdx="1" presStyleCnt="5">
        <dgm:presLayoutVars>
          <dgm:bulletEnabled val="1"/>
        </dgm:presLayoutVars>
      </dgm:prSet>
      <dgm:spPr/>
    </dgm:pt>
    <dgm:pt modelId="{6CB68ADB-7A82-4F4D-B1B9-65E820FCAE3C}" type="pres">
      <dgm:prSet presAssocID="{5D5829FE-405C-472C-B4C4-9776D7696145}" presName="sibTrans" presStyleCnt="0"/>
      <dgm:spPr/>
    </dgm:pt>
    <dgm:pt modelId="{DB07FB1A-27B9-467E-B338-98ABE8C8E152}" type="pres">
      <dgm:prSet presAssocID="{AC32CCF8-4B33-466F-82DA-7AA6D4978729}" presName="compositeNode" presStyleCnt="0">
        <dgm:presLayoutVars>
          <dgm:bulletEnabled val="1"/>
        </dgm:presLayoutVars>
      </dgm:prSet>
      <dgm:spPr/>
    </dgm:pt>
    <dgm:pt modelId="{EFCF044E-03A3-4116-BFF9-54F3EC4B46E7}" type="pres">
      <dgm:prSet presAssocID="{AC32CCF8-4B33-466F-82DA-7AA6D4978729}" presName="bgRect" presStyleLbl="bgAccFollowNode1" presStyleIdx="2" presStyleCnt="5"/>
      <dgm:spPr/>
    </dgm:pt>
    <dgm:pt modelId="{5E104BE7-8186-40E0-90E7-CED667A8A98C}" type="pres">
      <dgm:prSet presAssocID="{0585D527-1BEB-4351-9809-15F6862D5440}" presName="sibTransNodeCircle" presStyleLbl="alignNode1" presStyleIdx="4" presStyleCnt="10">
        <dgm:presLayoutVars>
          <dgm:chMax val="0"/>
          <dgm:bulletEnabled/>
        </dgm:presLayoutVars>
      </dgm:prSet>
      <dgm:spPr/>
    </dgm:pt>
    <dgm:pt modelId="{99E02A28-3EB9-46A2-9EA8-D83481D4DFCC}" type="pres">
      <dgm:prSet presAssocID="{AC32CCF8-4B33-466F-82DA-7AA6D4978729}" presName="bottomLine" presStyleLbl="alignNode1" presStyleIdx="5" presStyleCnt="10">
        <dgm:presLayoutVars/>
      </dgm:prSet>
      <dgm:spPr/>
    </dgm:pt>
    <dgm:pt modelId="{DA6A79C8-4743-4D6F-A2A2-CFA85A1F5B29}" type="pres">
      <dgm:prSet presAssocID="{AC32CCF8-4B33-466F-82DA-7AA6D4978729}" presName="nodeText" presStyleLbl="bgAccFollowNode1" presStyleIdx="2" presStyleCnt="5">
        <dgm:presLayoutVars>
          <dgm:bulletEnabled val="1"/>
        </dgm:presLayoutVars>
      </dgm:prSet>
      <dgm:spPr/>
    </dgm:pt>
    <dgm:pt modelId="{E6D6CD83-E2BB-43F3-9444-8D46B32B5130}" type="pres">
      <dgm:prSet presAssocID="{0585D527-1BEB-4351-9809-15F6862D5440}" presName="sibTrans" presStyleCnt="0"/>
      <dgm:spPr/>
    </dgm:pt>
    <dgm:pt modelId="{40630FBC-D819-4344-AB42-AC72F2527865}" type="pres">
      <dgm:prSet presAssocID="{699688BD-363C-45C8-9D86-7EF1436C7634}" presName="compositeNode" presStyleCnt="0">
        <dgm:presLayoutVars>
          <dgm:bulletEnabled val="1"/>
        </dgm:presLayoutVars>
      </dgm:prSet>
      <dgm:spPr/>
    </dgm:pt>
    <dgm:pt modelId="{ECFCF8BC-F210-4ACD-8935-D85D134AACB6}" type="pres">
      <dgm:prSet presAssocID="{699688BD-363C-45C8-9D86-7EF1436C7634}" presName="bgRect" presStyleLbl="bgAccFollowNode1" presStyleIdx="3" presStyleCnt="5"/>
      <dgm:spPr/>
    </dgm:pt>
    <dgm:pt modelId="{702B2E41-60BB-408C-B8E0-1E4A7A02BA6F}" type="pres">
      <dgm:prSet presAssocID="{C7DDED3F-191B-42C9-A257-BEEC59F0E68C}" presName="sibTransNodeCircle" presStyleLbl="alignNode1" presStyleIdx="6" presStyleCnt="10">
        <dgm:presLayoutVars>
          <dgm:chMax val="0"/>
          <dgm:bulletEnabled/>
        </dgm:presLayoutVars>
      </dgm:prSet>
      <dgm:spPr/>
    </dgm:pt>
    <dgm:pt modelId="{7C233398-0588-4DE7-88E6-92CE8BBADBB2}" type="pres">
      <dgm:prSet presAssocID="{699688BD-363C-45C8-9D86-7EF1436C7634}" presName="bottomLine" presStyleLbl="alignNode1" presStyleIdx="7" presStyleCnt="10">
        <dgm:presLayoutVars/>
      </dgm:prSet>
      <dgm:spPr/>
    </dgm:pt>
    <dgm:pt modelId="{BE9EBC68-88A2-4984-9592-1BE544FFD70D}" type="pres">
      <dgm:prSet presAssocID="{699688BD-363C-45C8-9D86-7EF1436C7634}" presName="nodeText" presStyleLbl="bgAccFollowNode1" presStyleIdx="3" presStyleCnt="5">
        <dgm:presLayoutVars>
          <dgm:bulletEnabled val="1"/>
        </dgm:presLayoutVars>
      </dgm:prSet>
      <dgm:spPr/>
    </dgm:pt>
    <dgm:pt modelId="{264FABFE-CAE5-4972-9A6F-0B75D8B59935}" type="pres">
      <dgm:prSet presAssocID="{C7DDED3F-191B-42C9-A257-BEEC59F0E68C}" presName="sibTrans" presStyleCnt="0"/>
      <dgm:spPr/>
    </dgm:pt>
    <dgm:pt modelId="{0CF177D3-615A-40F9-A41F-D0BE04E687DA}" type="pres">
      <dgm:prSet presAssocID="{FFF42BB1-2DD1-4315-B134-4934152F67D7}" presName="compositeNode" presStyleCnt="0">
        <dgm:presLayoutVars>
          <dgm:bulletEnabled val="1"/>
        </dgm:presLayoutVars>
      </dgm:prSet>
      <dgm:spPr/>
    </dgm:pt>
    <dgm:pt modelId="{10474737-CDB7-43EF-8F06-7AA4F10069AD}" type="pres">
      <dgm:prSet presAssocID="{FFF42BB1-2DD1-4315-B134-4934152F67D7}" presName="bgRect" presStyleLbl="bgAccFollowNode1" presStyleIdx="4" presStyleCnt="5"/>
      <dgm:spPr/>
    </dgm:pt>
    <dgm:pt modelId="{E86B1F0C-619E-423F-90C5-8A203B6E2D6C}" type="pres">
      <dgm:prSet presAssocID="{4E3BE2D4-25B9-40C1-83D3-63917DCD2C9E}" presName="sibTransNodeCircle" presStyleLbl="alignNode1" presStyleIdx="8" presStyleCnt="10">
        <dgm:presLayoutVars>
          <dgm:chMax val="0"/>
          <dgm:bulletEnabled/>
        </dgm:presLayoutVars>
      </dgm:prSet>
      <dgm:spPr/>
    </dgm:pt>
    <dgm:pt modelId="{9063AF44-89A0-4AA7-97A9-D9EA0AB42CD5}" type="pres">
      <dgm:prSet presAssocID="{FFF42BB1-2DD1-4315-B134-4934152F67D7}" presName="bottomLine" presStyleLbl="alignNode1" presStyleIdx="9" presStyleCnt="10">
        <dgm:presLayoutVars/>
      </dgm:prSet>
      <dgm:spPr/>
    </dgm:pt>
    <dgm:pt modelId="{4CE67F1F-563D-4815-96D4-42E9D5B3F9E2}" type="pres">
      <dgm:prSet presAssocID="{FFF42BB1-2DD1-4315-B134-4934152F67D7}" presName="nodeText" presStyleLbl="bgAccFollowNode1" presStyleIdx="4" presStyleCnt="5">
        <dgm:presLayoutVars>
          <dgm:bulletEnabled val="1"/>
        </dgm:presLayoutVars>
      </dgm:prSet>
      <dgm:spPr/>
    </dgm:pt>
  </dgm:ptLst>
  <dgm:cxnLst>
    <dgm:cxn modelId="{EDB91506-C050-4D49-9A8B-2C3DA4C0F9E8}" type="presOf" srcId="{4E3BE2D4-25B9-40C1-83D3-63917DCD2C9E}" destId="{E86B1F0C-619E-423F-90C5-8A203B6E2D6C}" srcOrd="0" destOrd="0" presId="urn:microsoft.com/office/officeart/2016/7/layout/BasicLinearProcessNumbered"/>
    <dgm:cxn modelId="{716B880D-976B-474F-9671-BE97C4C6D6D7}" type="presOf" srcId="{0006133A-6C62-4DE9-956D-25046BB7E0FD}" destId="{C0C04C42-1573-4FD9-8F1F-C1915500CBE7}" srcOrd="1" destOrd="0" presId="urn:microsoft.com/office/officeart/2016/7/layout/BasicLinearProcessNumbered"/>
    <dgm:cxn modelId="{0B92F330-9FBA-46A5-89F8-22D864103DC7}" type="presOf" srcId="{FFF42BB1-2DD1-4315-B134-4934152F67D7}" destId="{4CE67F1F-563D-4815-96D4-42E9D5B3F9E2}" srcOrd="1" destOrd="0" presId="urn:microsoft.com/office/officeart/2016/7/layout/BasicLinearProcessNumbered"/>
    <dgm:cxn modelId="{006D733D-55A9-4744-B019-59221988120F}" srcId="{69338E37-C4E2-4019-86F3-0C5CFB573029}" destId="{5479CF88-5C4D-42FB-9164-F48FEEADB0EE}" srcOrd="1" destOrd="0" parTransId="{8E50BEED-6B0A-492D-B7C1-0D071B055D32}" sibTransId="{5D5829FE-405C-472C-B4C4-9776D7696145}"/>
    <dgm:cxn modelId="{6988595C-4554-4A16-937D-8F776C749731}" srcId="{69338E37-C4E2-4019-86F3-0C5CFB573029}" destId="{699688BD-363C-45C8-9D86-7EF1436C7634}" srcOrd="3" destOrd="0" parTransId="{49E7F118-0A92-48E6-A491-89271EC386FE}" sibTransId="{C7DDED3F-191B-42C9-A257-BEEC59F0E68C}"/>
    <dgm:cxn modelId="{FE0D3564-21CE-4FBC-A1D5-1BCD50105B0D}" srcId="{69338E37-C4E2-4019-86F3-0C5CFB573029}" destId="{0006133A-6C62-4DE9-956D-25046BB7E0FD}" srcOrd="0" destOrd="0" parTransId="{CA6B2549-756D-4595-889E-AD1DC7CDC54A}" sibTransId="{3E2C4A8D-A7B5-4D7E-9E1A-135B0A306401}"/>
    <dgm:cxn modelId="{E4317B44-10F7-4679-BD66-B9CA43215216}" srcId="{69338E37-C4E2-4019-86F3-0C5CFB573029}" destId="{FFF42BB1-2DD1-4315-B134-4934152F67D7}" srcOrd="4" destOrd="0" parTransId="{0DBE8B8A-E3D4-4D87-96DF-6226384445C9}" sibTransId="{4E3BE2D4-25B9-40C1-83D3-63917DCD2C9E}"/>
    <dgm:cxn modelId="{48D1F148-CBC9-4376-8A7C-66399436F61B}" srcId="{69338E37-C4E2-4019-86F3-0C5CFB573029}" destId="{AC32CCF8-4B33-466F-82DA-7AA6D4978729}" srcOrd="2" destOrd="0" parTransId="{C7B33F85-84F7-40E7-91EA-724DCB6BFD02}" sibTransId="{0585D527-1BEB-4351-9809-15F6862D5440}"/>
    <dgm:cxn modelId="{B6A6626C-D4E0-4C84-BAC8-08F0ACC3D5B8}" type="presOf" srcId="{5479CF88-5C4D-42FB-9164-F48FEEADB0EE}" destId="{19511214-D2D3-4C0A-8D0A-A5964C973A19}" srcOrd="1" destOrd="0" presId="urn:microsoft.com/office/officeart/2016/7/layout/BasicLinearProcessNumbered"/>
    <dgm:cxn modelId="{348EDE6C-C2E3-4757-90AA-2B386D5B0CAF}" type="presOf" srcId="{C7DDED3F-191B-42C9-A257-BEEC59F0E68C}" destId="{702B2E41-60BB-408C-B8E0-1E4A7A02BA6F}" srcOrd="0" destOrd="0" presId="urn:microsoft.com/office/officeart/2016/7/layout/BasicLinearProcessNumbered"/>
    <dgm:cxn modelId="{CB885C74-88C9-43F2-ADC1-490B66694DD4}" type="presOf" srcId="{5479CF88-5C4D-42FB-9164-F48FEEADB0EE}" destId="{F1EDF6B7-7A48-4B74-924D-15BF9E472064}" srcOrd="0" destOrd="0" presId="urn:microsoft.com/office/officeart/2016/7/layout/BasicLinearProcessNumbered"/>
    <dgm:cxn modelId="{78E8D981-9268-4AB2-A767-E89A6543F6EE}" type="presOf" srcId="{699688BD-363C-45C8-9D86-7EF1436C7634}" destId="{ECFCF8BC-F210-4ACD-8935-D85D134AACB6}" srcOrd="0" destOrd="0" presId="urn:microsoft.com/office/officeart/2016/7/layout/BasicLinearProcessNumbered"/>
    <dgm:cxn modelId="{EC272E8C-E565-447A-9CF6-C96DC1DB4315}" type="presOf" srcId="{5D5829FE-405C-472C-B4C4-9776D7696145}" destId="{6728161D-69CD-4FBD-98CC-1E4E9A4FFE7D}" srcOrd="0" destOrd="0" presId="urn:microsoft.com/office/officeart/2016/7/layout/BasicLinearProcessNumbered"/>
    <dgm:cxn modelId="{324C4D8F-0EA7-40E2-9695-94CCA9147D40}" type="presOf" srcId="{AC32CCF8-4B33-466F-82DA-7AA6D4978729}" destId="{DA6A79C8-4743-4D6F-A2A2-CFA85A1F5B29}" srcOrd="1" destOrd="0" presId="urn:microsoft.com/office/officeart/2016/7/layout/BasicLinearProcessNumbered"/>
    <dgm:cxn modelId="{194BA69E-EB87-4FD0-A76F-0F54B7C96DD9}" type="presOf" srcId="{FFF42BB1-2DD1-4315-B134-4934152F67D7}" destId="{10474737-CDB7-43EF-8F06-7AA4F10069AD}" srcOrd="0" destOrd="0" presId="urn:microsoft.com/office/officeart/2016/7/layout/BasicLinearProcessNumbered"/>
    <dgm:cxn modelId="{FF1882A2-0E6F-4BBC-9428-41C456769DD2}" type="presOf" srcId="{69338E37-C4E2-4019-86F3-0C5CFB573029}" destId="{31DAE51D-A5C6-4837-B58E-4A11662F1946}" srcOrd="0" destOrd="0" presId="urn:microsoft.com/office/officeart/2016/7/layout/BasicLinearProcessNumbered"/>
    <dgm:cxn modelId="{F4FF00A3-6A21-492D-B92A-8FDBFE3DA52A}" type="presOf" srcId="{0006133A-6C62-4DE9-956D-25046BB7E0FD}" destId="{4E9A3EC3-10F4-4D91-98F5-B6BCE2B704F9}" srcOrd="0" destOrd="0" presId="urn:microsoft.com/office/officeart/2016/7/layout/BasicLinearProcessNumbered"/>
    <dgm:cxn modelId="{4F74CDB1-FA3F-458A-808B-EC56EADB80DB}" type="presOf" srcId="{699688BD-363C-45C8-9D86-7EF1436C7634}" destId="{BE9EBC68-88A2-4984-9592-1BE544FFD70D}" srcOrd="1" destOrd="0" presId="urn:microsoft.com/office/officeart/2016/7/layout/BasicLinearProcessNumbered"/>
    <dgm:cxn modelId="{109F3CEC-AB05-4D3D-A5F8-520819D9D2AE}" type="presOf" srcId="{3E2C4A8D-A7B5-4D7E-9E1A-135B0A306401}" destId="{65B042B4-E841-4894-9ADB-6DF52B580161}" srcOrd="0" destOrd="0" presId="urn:microsoft.com/office/officeart/2016/7/layout/BasicLinearProcessNumbered"/>
    <dgm:cxn modelId="{3C4A8DF2-A3F1-41EC-9A30-78E93D6F616F}" type="presOf" srcId="{0585D527-1BEB-4351-9809-15F6862D5440}" destId="{5E104BE7-8186-40E0-90E7-CED667A8A98C}" srcOrd="0" destOrd="0" presId="urn:microsoft.com/office/officeart/2016/7/layout/BasicLinearProcessNumbered"/>
    <dgm:cxn modelId="{54FCE2FF-0773-4583-8543-3550D578254F}" type="presOf" srcId="{AC32CCF8-4B33-466F-82DA-7AA6D4978729}" destId="{EFCF044E-03A3-4116-BFF9-54F3EC4B46E7}" srcOrd="0" destOrd="0" presId="urn:microsoft.com/office/officeart/2016/7/layout/BasicLinearProcessNumbered"/>
    <dgm:cxn modelId="{6825404A-DF97-4EF1-815C-4B314851BE1C}" type="presParOf" srcId="{31DAE51D-A5C6-4837-B58E-4A11662F1946}" destId="{8F803A65-CB74-4AEC-BF9C-05BAA28C6C63}" srcOrd="0" destOrd="0" presId="urn:microsoft.com/office/officeart/2016/7/layout/BasicLinearProcessNumbered"/>
    <dgm:cxn modelId="{19484935-9921-4E4B-A52A-E972DAA0F23E}" type="presParOf" srcId="{8F803A65-CB74-4AEC-BF9C-05BAA28C6C63}" destId="{4E9A3EC3-10F4-4D91-98F5-B6BCE2B704F9}" srcOrd="0" destOrd="0" presId="urn:microsoft.com/office/officeart/2016/7/layout/BasicLinearProcessNumbered"/>
    <dgm:cxn modelId="{14F1678C-7D2B-46D2-8D15-07675A882B50}" type="presParOf" srcId="{8F803A65-CB74-4AEC-BF9C-05BAA28C6C63}" destId="{65B042B4-E841-4894-9ADB-6DF52B580161}" srcOrd="1" destOrd="0" presId="urn:microsoft.com/office/officeart/2016/7/layout/BasicLinearProcessNumbered"/>
    <dgm:cxn modelId="{D33274E4-2849-40CB-8C73-17190B21E919}" type="presParOf" srcId="{8F803A65-CB74-4AEC-BF9C-05BAA28C6C63}" destId="{15EC42D4-663A-4840-8631-D7875C74C7A7}" srcOrd="2" destOrd="0" presId="urn:microsoft.com/office/officeart/2016/7/layout/BasicLinearProcessNumbered"/>
    <dgm:cxn modelId="{F58DCEAA-52CE-425E-A9BA-2E1155878F2F}" type="presParOf" srcId="{8F803A65-CB74-4AEC-BF9C-05BAA28C6C63}" destId="{C0C04C42-1573-4FD9-8F1F-C1915500CBE7}" srcOrd="3" destOrd="0" presId="urn:microsoft.com/office/officeart/2016/7/layout/BasicLinearProcessNumbered"/>
    <dgm:cxn modelId="{0E3B7DA1-BDE2-4CB5-B21F-168E7D5DE2C7}" type="presParOf" srcId="{31DAE51D-A5C6-4837-B58E-4A11662F1946}" destId="{0F900F7A-9A80-4ADE-BC6C-20F232E92591}" srcOrd="1" destOrd="0" presId="urn:microsoft.com/office/officeart/2016/7/layout/BasicLinearProcessNumbered"/>
    <dgm:cxn modelId="{D86B5578-F8B9-4A65-9D30-97E31D2F9264}" type="presParOf" srcId="{31DAE51D-A5C6-4837-B58E-4A11662F1946}" destId="{D9516E71-5042-4904-8C4B-D6BC17B677E1}" srcOrd="2" destOrd="0" presId="urn:microsoft.com/office/officeart/2016/7/layout/BasicLinearProcessNumbered"/>
    <dgm:cxn modelId="{56A04D26-CAA3-4E80-9823-BDDCFAA6A9EB}" type="presParOf" srcId="{D9516E71-5042-4904-8C4B-D6BC17B677E1}" destId="{F1EDF6B7-7A48-4B74-924D-15BF9E472064}" srcOrd="0" destOrd="0" presId="urn:microsoft.com/office/officeart/2016/7/layout/BasicLinearProcessNumbered"/>
    <dgm:cxn modelId="{EDCEB798-EB74-4022-A147-8EA8AB582B00}" type="presParOf" srcId="{D9516E71-5042-4904-8C4B-D6BC17B677E1}" destId="{6728161D-69CD-4FBD-98CC-1E4E9A4FFE7D}" srcOrd="1" destOrd="0" presId="urn:microsoft.com/office/officeart/2016/7/layout/BasicLinearProcessNumbered"/>
    <dgm:cxn modelId="{527B92D1-91B7-4647-A775-9B7584AA1B7F}" type="presParOf" srcId="{D9516E71-5042-4904-8C4B-D6BC17B677E1}" destId="{CEBF72AE-C87A-4149-821E-E2BD9BD818FF}" srcOrd="2" destOrd="0" presId="urn:microsoft.com/office/officeart/2016/7/layout/BasicLinearProcessNumbered"/>
    <dgm:cxn modelId="{7C751106-DDD0-400E-9C54-95CF78674D62}" type="presParOf" srcId="{D9516E71-5042-4904-8C4B-D6BC17B677E1}" destId="{19511214-D2D3-4C0A-8D0A-A5964C973A19}" srcOrd="3" destOrd="0" presId="urn:microsoft.com/office/officeart/2016/7/layout/BasicLinearProcessNumbered"/>
    <dgm:cxn modelId="{AF715CD3-4C59-484D-901F-C854F3E2335B}" type="presParOf" srcId="{31DAE51D-A5C6-4837-B58E-4A11662F1946}" destId="{6CB68ADB-7A82-4F4D-B1B9-65E820FCAE3C}" srcOrd="3" destOrd="0" presId="urn:microsoft.com/office/officeart/2016/7/layout/BasicLinearProcessNumbered"/>
    <dgm:cxn modelId="{EAE8EA10-3AA9-4508-A092-06189D1AD860}" type="presParOf" srcId="{31DAE51D-A5C6-4837-B58E-4A11662F1946}" destId="{DB07FB1A-27B9-467E-B338-98ABE8C8E152}" srcOrd="4" destOrd="0" presId="urn:microsoft.com/office/officeart/2016/7/layout/BasicLinearProcessNumbered"/>
    <dgm:cxn modelId="{CC1F5446-5BCE-46F0-B46F-511AEBAB88D8}" type="presParOf" srcId="{DB07FB1A-27B9-467E-B338-98ABE8C8E152}" destId="{EFCF044E-03A3-4116-BFF9-54F3EC4B46E7}" srcOrd="0" destOrd="0" presId="urn:microsoft.com/office/officeart/2016/7/layout/BasicLinearProcessNumbered"/>
    <dgm:cxn modelId="{4A857F8D-A995-45B6-9F6B-A93DF41D568F}" type="presParOf" srcId="{DB07FB1A-27B9-467E-B338-98ABE8C8E152}" destId="{5E104BE7-8186-40E0-90E7-CED667A8A98C}" srcOrd="1" destOrd="0" presId="urn:microsoft.com/office/officeart/2016/7/layout/BasicLinearProcessNumbered"/>
    <dgm:cxn modelId="{CFE9084C-6B4B-4FD1-8663-F020D77F090A}" type="presParOf" srcId="{DB07FB1A-27B9-467E-B338-98ABE8C8E152}" destId="{99E02A28-3EB9-46A2-9EA8-D83481D4DFCC}" srcOrd="2" destOrd="0" presId="urn:microsoft.com/office/officeart/2016/7/layout/BasicLinearProcessNumbered"/>
    <dgm:cxn modelId="{EF79577D-02B2-4FFA-9C9C-94E79B073396}" type="presParOf" srcId="{DB07FB1A-27B9-467E-B338-98ABE8C8E152}" destId="{DA6A79C8-4743-4D6F-A2A2-CFA85A1F5B29}" srcOrd="3" destOrd="0" presId="urn:microsoft.com/office/officeart/2016/7/layout/BasicLinearProcessNumbered"/>
    <dgm:cxn modelId="{172D5EF0-7C89-4674-8158-5BE08C194409}" type="presParOf" srcId="{31DAE51D-A5C6-4837-B58E-4A11662F1946}" destId="{E6D6CD83-E2BB-43F3-9444-8D46B32B5130}" srcOrd="5" destOrd="0" presId="urn:microsoft.com/office/officeart/2016/7/layout/BasicLinearProcessNumbered"/>
    <dgm:cxn modelId="{6A74A858-3EA4-4381-AD45-482CEC3F89E3}" type="presParOf" srcId="{31DAE51D-A5C6-4837-B58E-4A11662F1946}" destId="{40630FBC-D819-4344-AB42-AC72F2527865}" srcOrd="6" destOrd="0" presId="urn:microsoft.com/office/officeart/2016/7/layout/BasicLinearProcessNumbered"/>
    <dgm:cxn modelId="{025B54BB-77D6-41A2-A57B-2470A624229C}" type="presParOf" srcId="{40630FBC-D819-4344-AB42-AC72F2527865}" destId="{ECFCF8BC-F210-4ACD-8935-D85D134AACB6}" srcOrd="0" destOrd="0" presId="urn:microsoft.com/office/officeart/2016/7/layout/BasicLinearProcessNumbered"/>
    <dgm:cxn modelId="{04F00782-C9BB-4DA7-B345-96FEEF619587}" type="presParOf" srcId="{40630FBC-D819-4344-AB42-AC72F2527865}" destId="{702B2E41-60BB-408C-B8E0-1E4A7A02BA6F}" srcOrd="1" destOrd="0" presId="urn:microsoft.com/office/officeart/2016/7/layout/BasicLinearProcessNumbered"/>
    <dgm:cxn modelId="{2AB9A9BB-40F3-4B15-BB68-F1605E620E3B}" type="presParOf" srcId="{40630FBC-D819-4344-AB42-AC72F2527865}" destId="{7C233398-0588-4DE7-88E6-92CE8BBADBB2}" srcOrd="2" destOrd="0" presId="urn:microsoft.com/office/officeart/2016/7/layout/BasicLinearProcessNumbered"/>
    <dgm:cxn modelId="{CD7A3EAE-EDDF-457E-9C0B-B8DE11891C7F}" type="presParOf" srcId="{40630FBC-D819-4344-AB42-AC72F2527865}" destId="{BE9EBC68-88A2-4984-9592-1BE544FFD70D}" srcOrd="3" destOrd="0" presId="urn:microsoft.com/office/officeart/2016/7/layout/BasicLinearProcessNumbered"/>
    <dgm:cxn modelId="{78A5F641-3E03-4618-9724-31C26C9EE154}" type="presParOf" srcId="{31DAE51D-A5C6-4837-B58E-4A11662F1946}" destId="{264FABFE-CAE5-4972-9A6F-0B75D8B59935}" srcOrd="7" destOrd="0" presId="urn:microsoft.com/office/officeart/2016/7/layout/BasicLinearProcessNumbered"/>
    <dgm:cxn modelId="{1A255EF3-9D02-4E71-88D2-6C100B50A4CA}" type="presParOf" srcId="{31DAE51D-A5C6-4837-B58E-4A11662F1946}" destId="{0CF177D3-615A-40F9-A41F-D0BE04E687DA}" srcOrd="8" destOrd="0" presId="urn:microsoft.com/office/officeart/2016/7/layout/BasicLinearProcessNumbered"/>
    <dgm:cxn modelId="{B697A05F-91E7-40B1-9361-0F7576818283}" type="presParOf" srcId="{0CF177D3-615A-40F9-A41F-D0BE04E687DA}" destId="{10474737-CDB7-43EF-8F06-7AA4F10069AD}" srcOrd="0" destOrd="0" presId="urn:microsoft.com/office/officeart/2016/7/layout/BasicLinearProcessNumbered"/>
    <dgm:cxn modelId="{FB701B8A-A3DD-4431-ACCD-AA1F751927F7}" type="presParOf" srcId="{0CF177D3-615A-40F9-A41F-D0BE04E687DA}" destId="{E86B1F0C-619E-423F-90C5-8A203B6E2D6C}" srcOrd="1" destOrd="0" presId="urn:microsoft.com/office/officeart/2016/7/layout/BasicLinearProcessNumbered"/>
    <dgm:cxn modelId="{5AB084D6-EBA1-449C-A45B-00DBB187CFB5}" type="presParOf" srcId="{0CF177D3-615A-40F9-A41F-D0BE04E687DA}" destId="{9063AF44-89A0-4AA7-97A9-D9EA0AB42CD5}" srcOrd="2" destOrd="0" presId="urn:microsoft.com/office/officeart/2016/7/layout/BasicLinearProcessNumbered"/>
    <dgm:cxn modelId="{26F904EF-B36C-44AE-BB07-BD51662AF834}" type="presParOf" srcId="{0CF177D3-615A-40F9-A41F-D0BE04E687DA}" destId="{4CE67F1F-563D-4815-96D4-42E9D5B3F9E2}"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A3EC3-10F4-4D91-98F5-B6BCE2B704F9}">
      <dsp:nvSpPr>
        <dsp:cNvPr id="0" name=""/>
        <dsp:cNvSpPr/>
      </dsp:nvSpPr>
      <dsp:spPr>
        <a:xfrm>
          <a:off x="3701" y="366554"/>
          <a:ext cx="2003876" cy="2805427"/>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30" tIns="330200" rIns="156230" bIns="330200" numCol="1" spcCol="1270" anchor="t" anchorCtr="0">
          <a:noAutofit/>
        </a:bodyPr>
        <a:lstStyle/>
        <a:p>
          <a:pPr marL="0" lvl="0" indent="0" algn="ctr" defTabSz="844550">
            <a:lnSpc>
              <a:spcPct val="90000"/>
            </a:lnSpc>
            <a:spcBef>
              <a:spcPct val="0"/>
            </a:spcBef>
            <a:spcAft>
              <a:spcPct val="35000"/>
            </a:spcAft>
            <a:buNone/>
          </a:pPr>
          <a:r>
            <a:rPr lang="en-US" sz="1900" b="1" kern="1200" dirty="0"/>
            <a:t>Always supervise young children</a:t>
          </a:r>
          <a:endParaRPr lang="en-US" sz="1900" kern="1200" dirty="0"/>
        </a:p>
      </dsp:txBody>
      <dsp:txXfrm>
        <a:off x="3701" y="1432617"/>
        <a:ext cx="2003876" cy="1683256"/>
      </dsp:txXfrm>
    </dsp:sp>
    <dsp:sp modelId="{65B042B4-E841-4894-9ADB-6DF52B580161}">
      <dsp:nvSpPr>
        <dsp:cNvPr id="0" name=""/>
        <dsp:cNvSpPr/>
      </dsp:nvSpPr>
      <dsp:spPr>
        <a:xfrm>
          <a:off x="584825" y="647097"/>
          <a:ext cx="841628" cy="841628"/>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17" tIns="12700" rIns="65617" bIns="12700" numCol="1" spcCol="1270" anchor="ctr" anchorCtr="0">
          <a:noAutofit/>
        </a:bodyPr>
        <a:lstStyle/>
        <a:p>
          <a:pPr marL="0" lvl="0" indent="0" algn="ctr" defTabSz="1778000">
            <a:lnSpc>
              <a:spcPct val="90000"/>
            </a:lnSpc>
            <a:spcBef>
              <a:spcPct val="0"/>
            </a:spcBef>
            <a:spcAft>
              <a:spcPct val="35000"/>
            </a:spcAft>
            <a:buNone/>
          </a:pPr>
          <a:r>
            <a:rPr lang="en-US" sz="4000" kern="1200"/>
            <a:t>1</a:t>
          </a:r>
        </a:p>
      </dsp:txBody>
      <dsp:txXfrm>
        <a:off x="708079" y="770351"/>
        <a:ext cx="595120" cy="595120"/>
      </dsp:txXfrm>
    </dsp:sp>
    <dsp:sp modelId="{15EC42D4-663A-4840-8631-D7875C74C7A7}">
      <dsp:nvSpPr>
        <dsp:cNvPr id="0" name=""/>
        <dsp:cNvSpPr/>
      </dsp:nvSpPr>
      <dsp:spPr>
        <a:xfrm>
          <a:off x="3701" y="3171910"/>
          <a:ext cx="2003876" cy="72"/>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EDF6B7-7A48-4B74-924D-15BF9E472064}">
      <dsp:nvSpPr>
        <dsp:cNvPr id="0" name=""/>
        <dsp:cNvSpPr/>
      </dsp:nvSpPr>
      <dsp:spPr>
        <a:xfrm>
          <a:off x="2207965" y="366554"/>
          <a:ext cx="2003876" cy="2805427"/>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30" tIns="330200" rIns="156230" bIns="330200" numCol="1" spcCol="1270" anchor="t" anchorCtr="0">
          <a:noAutofit/>
        </a:bodyPr>
        <a:lstStyle/>
        <a:p>
          <a:pPr marL="0" lvl="0" indent="0" algn="ctr" defTabSz="844550">
            <a:lnSpc>
              <a:spcPct val="90000"/>
            </a:lnSpc>
            <a:spcBef>
              <a:spcPct val="0"/>
            </a:spcBef>
            <a:spcAft>
              <a:spcPct val="35000"/>
            </a:spcAft>
            <a:buNone/>
          </a:pPr>
          <a:r>
            <a:rPr lang="en-US" sz="1900" b="1" kern="1200" dirty="0"/>
            <a:t>Post emergency phone numbers</a:t>
          </a:r>
          <a:endParaRPr lang="en-US" sz="1900" kern="1200" dirty="0"/>
        </a:p>
      </dsp:txBody>
      <dsp:txXfrm>
        <a:off x="2207965" y="1432617"/>
        <a:ext cx="2003876" cy="1683256"/>
      </dsp:txXfrm>
    </dsp:sp>
    <dsp:sp modelId="{6728161D-69CD-4FBD-98CC-1E4E9A4FFE7D}">
      <dsp:nvSpPr>
        <dsp:cNvPr id="0" name=""/>
        <dsp:cNvSpPr/>
      </dsp:nvSpPr>
      <dsp:spPr>
        <a:xfrm>
          <a:off x="2789089" y="647097"/>
          <a:ext cx="841628" cy="841628"/>
        </a:xfrm>
        <a:prstGeom prst="ellips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17" tIns="12700" rIns="65617" bIns="12700" numCol="1" spcCol="1270" anchor="ctr" anchorCtr="0">
          <a:noAutofit/>
        </a:bodyPr>
        <a:lstStyle/>
        <a:p>
          <a:pPr marL="0" lvl="0" indent="0" algn="ctr" defTabSz="1778000">
            <a:lnSpc>
              <a:spcPct val="90000"/>
            </a:lnSpc>
            <a:spcBef>
              <a:spcPct val="0"/>
            </a:spcBef>
            <a:spcAft>
              <a:spcPct val="35000"/>
            </a:spcAft>
            <a:buNone/>
          </a:pPr>
          <a:r>
            <a:rPr lang="en-US" sz="4000" kern="1200"/>
            <a:t>2</a:t>
          </a:r>
        </a:p>
      </dsp:txBody>
      <dsp:txXfrm>
        <a:off x="2912343" y="770351"/>
        <a:ext cx="595120" cy="595120"/>
      </dsp:txXfrm>
    </dsp:sp>
    <dsp:sp modelId="{CEBF72AE-C87A-4149-821E-E2BD9BD818FF}">
      <dsp:nvSpPr>
        <dsp:cNvPr id="0" name=""/>
        <dsp:cNvSpPr/>
      </dsp:nvSpPr>
      <dsp:spPr>
        <a:xfrm>
          <a:off x="2207965" y="3171910"/>
          <a:ext cx="2003876" cy="72"/>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CF044E-03A3-4116-BFF9-54F3EC4B46E7}">
      <dsp:nvSpPr>
        <dsp:cNvPr id="0" name=""/>
        <dsp:cNvSpPr/>
      </dsp:nvSpPr>
      <dsp:spPr>
        <a:xfrm>
          <a:off x="4412230" y="366554"/>
          <a:ext cx="2003876" cy="2805427"/>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30" tIns="330200" rIns="156230" bIns="330200" numCol="1" spcCol="1270" anchor="t" anchorCtr="0">
          <a:noAutofit/>
        </a:bodyPr>
        <a:lstStyle/>
        <a:p>
          <a:pPr marL="0" lvl="0" indent="0" algn="ctr" defTabSz="844550">
            <a:lnSpc>
              <a:spcPct val="90000"/>
            </a:lnSpc>
            <a:spcBef>
              <a:spcPct val="0"/>
            </a:spcBef>
            <a:spcAft>
              <a:spcPct val="35000"/>
            </a:spcAft>
            <a:buNone/>
          </a:pPr>
          <a:r>
            <a:rPr lang="en-US" sz="1900" b="1" kern="1200" dirty="0"/>
            <a:t>Learn CPR in case of emergency</a:t>
          </a:r>
          <a:endParaRPr lang="en-US" sz="1900" kern="1200" dirty="0"/>
        </a:p>
      </dsp:txBody>
      <dsp:txXfrm>
        <a:off x="4412230" y="1432617"/>
        <a:ext cx="2003876" cy="1683256"/>
      </dsp:txXfrm>
    </dsp:sp>
    <dsp:sp modelId="{5E104BE7-8186-40E0-90E7-CED667A8A98C}">
      <dsp:nvSpPr>
        <dsp:cNvPr id="0" name=""/>
        <dsp:cNvSpPr/>
      </dsp:nvSpPr>
      <dsp:spPr>
        <a:xfrm>
          <a:off x="4993354" y="647097"/>
          <a:ext cx="841628" cy="841628"/>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17" tIns="12700" rIns="65617" bIns="12700" numCol="1" spcCol="1270" anchor="ctr" anchorCtr="0">
          <a:noAutofit/>
        </a:bodyPr>
        <a:lstStyle/>
        <a:p>
          <a:pPr marL="0" lvl="0" indent="0" algn="ctr" defTabSz="1778000">
            <a:lnSpc>
              <a:spcPct val="90000"/>
            </a:lnSpc>
            <a:spcBef>
              <a:spcPct val="0"/>
            </a:spcBef>
            <a:spcAft>
              <a:spcPct val="35000"/>
            </a:spcAft>
            <a:buNone/>
          </a:pPr>
          <a:r>
            <a:rPr lang="en-US" sz="4000" kern="1200"/>
            <a:t>3</a:t>
          </a:r>
        </a:p>
      </dsp:txBody>
      <dsp:txXfrm>
        <a:off x="5116608" y="770351"/>
        <a:ext cx="595120" cy="595120"/>
      </dsp:txXfrm>
    </dsp:sp>
    <dsp:sp modelId="{99E02A28-3EB9-46A2-9EA8-D83481D4DFCC}">
      <dsp:nvSpPr>
        <dsp:cNvPr id="0" name=""/>
        <dsp:cNvSpPr/>
      </dsp:nvSpPr>
      <dsp:spPr>
        <a:xfrm>
          <a:off x="4412230" y="3171910"/>
          <a:ext cx="2003876" cy="72"/>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FCF8BC-F210-4ACD-8935-D85D134AACB6}">
      <dsp:nvSpPr>
        <dsp:cNvPr id="0" name=""/>
        <dsp:cNvSpPr/>
      </dsp:nvSpPr>
      <dsp:spPr>
        <a:xfrm>
          <a:off x="6616494" y="366554"/>
          <a:ext cx="2003876" cy="2805427"/>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30" tIns="330200" rIns="156230" bIns="330200" numCol="1" spcCol="1270" anchor="t" anchorCtr="0">
          <a:noAutofit/>
        </a:bodyPr>
        <a:lstStyle/>
        <a:p>
          <a:pPr marL="0" lvl="0" indent="0" algn="ctr" defTabSz="844550">
            <a:lnSpc>
              <a:spcPct val="90000"/>
            </a:lnSpc>
            <a:spcBef>
              <a:spcPct val="0"/>
            </a:spcBef>
            <a:spcAft>
              <a:spcPct val="35000"/>
            </a:spcAft>
            <a:buNone/>
          </a:pPr>
          <a:r>
            <a:rPr lang="en-US" sz="1900" b="1" kern="1200" dirty="0"/>
            <a:t>Model good habits for children</a:t>
          </a:r>
          <a:endParaRPr lang="en-US" sz="1900" kern="1200" dirty="0"/>
        </a:p>
      </dsp:txBody>
      <dsp:txXfrm>
        <a:off x="6616494" y="1432617"/>
        <a:ext cx="2003876" cy="1683256"/>
      </dsp:txXfrm>
    </dsp:sp>
    <dsp:sp modelId="{702B2E41-60BB-408C-B8E0-1E4A7A02BA6F}">
      <dsp:nvSpPr>
        <dsp:cNvPr id="0" name=""/>
        <dsp:cNvSpPr/>
      </dsp:nvSpPr>
      <dsp:spPr>
        <a:xfrm>
          <a:off x="7197618" y="647097"/>
          <a:ext cx="841628" cy="841628"/>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17" tIns="12700" rIns="65617" bIns="12700" numCol="1" spcCol="1270" anchor="ctr" anchorCtr="0">
          <a:noAutofit/>
        </a:bodyPr>
        <a:lstStyle/>
        <a:p>
          <a:pPr marL="0" lvl="0" indent="0" algn="ctr" defTabSz="1778000">
            <a:lnSpc>
              <a:spcPct val="90000"/>
            </a:lnSpc>
            <a:spcBef>
              <a:spcPct val="0"/>
            </a:spcBef>
            <a:spcAft>
              <a:spcPct val="35000"/>
            </a:spcAft>
            <a:buNone/>
          </a:pPr>
          <a:r>
            <a:rPr lang="en-US" sz="4000" kern="1200"/>
            <a:t>4</a:t>
          </a:r>
        </a:p>
      </dsp:txBody>
      <dsp:txXfrm>
        <a:off x="7320872" y="770351"/>
        <a:ext cx="595120" cy="595120"/>
      </dsp:txXfrm>
    </dsp:sp>
    <dsp:sp modelId="{7C233398-0588-4DE7-88E6-92CE8BBADBB2}">
      <dsp:nvSpPr>
        <dsp:cNvPr id="0" name=""/>
        <dsp:cNvSpPr/>
      </dsp:nvSpPr>
      <dsp:spPr>
        <a:xfrm>
          <a:off x="6616494" y="3171910"/>
          <a:ext cx="2003876" cy="72"/>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474737-CDB7-43EF-8F06-7AA4F10069AD}">
      <dsp:nvSpPr>
        <dsp:cNvPr id="0" name=""/>
        <dsp:cNvSpPr/>
      </dsp:nvSpPr>
      <dsp:spPr>
        <a:xfrm>
          <a:off x="8820759" y="366554"/>
          <a:ext cx="2003876" cy="2805427"/>
        </a:xfrm>
        <a:prstGeom prst="rect">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30" tIns="330200" rIns="156230" bIns="330200" numCol="1" spcCol="1270" anchor="t" anchorCtr="0">
          <a:noAutofit/>
        </a:bodyPr>
        <a:lstStyle/>
        <a:p>
          <a:pPr marL="0" lvl="0" indent="0" algn="ctr" defTabSz="844550">
            <a:lnSpc>
              <a:spcPct val="90000"/>
            </a:lnSpc>
            <a:spcBef>
              <a:spcPct val="0"/>
            </a:spcBef>
            <a:spcAft>
              <a:spcPct val="35000"/>
            </a:spcAft>
            <a:buNone/>
          </a:pPr>
          <a:r>
            <a:rPr lang="en-US" sz="1900" b="1" kern="1200" dirty="0"/>
            <a:t>Utilize life jackets when needed</a:t>
          </a:r>
        </a:p>
      </dsp:txBody>
      <dsp:txXfrm>
        <a:off x="8820759" y="1432617"/>
        <a:ext cx="2003876" cy="1683256"/>
      </dsp:txXfrm>
    </dsp:sp>
    <dsp:sp modelId="{E86B1F0C-619E-423F-90C5-8A203B6E2D6C}">
      <dsp:nvSpPr>
        <dsp:cNvPr id="0" name=""/>
        <dsp:cNvSpPr/>
      </dsp:nvSpPr>
      <dsp:spPr>
        <a:xfrm>
          <a:off x="9401883" y="647097"/>
          <a:ext cx="841628" cy="841628"/>
        </a:xfrm>
        <a:prstGeom prst="ellips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17" tIns="12700" rIns="65617" bIns="12700" numCol="1" spcCol="1270" anchor="ctr" anchorCtr="0">
          <a:noAutofit/>
        </a:bodyPr>
        <a:lstStyle/>
        <a:p>
          <a:pPr marL="0" lvl="0" indent="0" algn="ctr" defTabSz="1778000">
            <a:lnSpc>
              <a:spcPct val="90000"/>
            </a:lnSpc>
            <a:spcBef>
              <a:spcPct val="0"/>
            </a:spcBef>
            <a:spcAft>
              <a:spcPct val="35000"/>
            </a:spcAft>
            <a:buNone/>
          </a:pPr>
          <a:r>
            <a:rPr lang="en-US" sz="4000" kern="1200"/>
            <a:t>5</a:t>
          </a:r>
        </a:p>
      </dsp:txBody>
      <dsp:txXfrm>
        <a:off x="9525137" y="770351"/>
        <a:ext cx="595120" cy="595120"/>
      </dsp:txXfrm>
    </dsp:sp>
    <dsp:sp modelId="{9063AF44-89A0-4AA7-97A9-D9EA0AB42CD5}">
      <dsp:nvSpPr>
        <dsp:cNvPr id="0" name=""/>
        <dsp:cNvSpPr/>
      </dsp:nvSpPr>
      <dsp:spPr>
        <a:xfrm>
          <a:off x="8820759" y="3171910"/>
          <a:ext cx="2003876" cy="72"/>
        </a:xfrm>
        <a:prstGeom prst="rect">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1191D-8836-4BDC-A0E1-F09111ED8C84}" type="datetimeFigureOut">
              <a:rPr lang="en-US" smtClean="0"/>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45989-A7B2-484B-95BC-C1F0CD2CFE99}" type="slidenum">
              <a:rPr lang="en-US" smtClean="0"/>
              <a:t>‹#›</a:t>
            </a:fld>
            <a:endParaRPr lang="en-US"/>
          </a:p>
        </p:txBody>
      </p:sp>
    </p:spTree>
    <p:extLst>
      <p:ext uri="{BB962C8B-B14F-4D97-AF65-F5344CB8AC3E}">
        <p14:creationId xmlns:p14="http://schemas.microsoft.com/office/powerpoint/2010/main" val="307743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afekids.org/infographic/protecting-children-your-hom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nationwidechildrens.org/research/areas-of-research/center-for-injury-research-and-policy/injury-topics/sports-recreation/drowning-prevention" TargetMode="External"/><Relationship Id="rId5" Type="http://schemas.openxmlformats.org/officeDocument/2006/relationships/hyperlink" Target="https://safekids.org/watersafety" TargetMode="External"/><Relationship Id="rId4" Type="http://schemas.openxmlformats.org/officeDocument/2006/relationships/hyperlink" Target="https://www.preventchildinjury.org/toolkits/swimmingpoolsafety"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althychildren.org/English/safety-prevention/at-play/Pages/Infant-Water-Safety.aspx"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ww.homesafetycouncil.org/SafetyGuide/sg_water_w003.asp" TargetMode="External"/><Relationship Id="rId4" Type="http://schemas.openxmlformats.org/officeDocument/2006/relationships/hyperlink" Target="https://www.preventchildinjury.org/toolkits/swimmingpoolsafety"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oolsafely.gov/"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preventchildinjury.org/toolkits/swimmingpoolsafety"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dds.ca.gov/wp-content/uploads/2019/05/Drowning_Prevention_Infographic_English.pdf"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safekids.org/watersafety" TargetMode="External"/><Relationship Id="rId4" Type="http://schemas.openxmlformats.org/officeDocument/2006/relationships/hyperlink" Target="https://www.preventchildinjury.org/toolkits/swimmingpoolsafety"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feature=emb_logo&amp;v=TuyJK9NZ1Ro"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preventchildinjury.org/toolkits/swimmingpoolsafety"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afekids.org/sites/default/files/dangerous_waters_research_report.pdf"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safekids.org/safetytips/field_risks/boating" TargetMode="External"/><Relationship Id="rId5" Type="http://schemas.openxmlformats.org/officeDocument/2006/relationships/hyperlink" Target="https://safekids.org/watersafety" TargetMode="External"/><Relationship Id="rId4" Type="http://schemas.openxmlformats.org/officeDocument/2006/relationships/hyperlink" Target="https://www.preventchildinjury.org/toolkits/swimmingpoolsafety"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redcross.org/get-help/how-to-prepare-for-emergencies/types-of-emergencies/water-safety.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healthychildren.org/English/safety-prevention/at-play/Pages/Summer-Safety-Tips-Sun-and-Water-Safety.aspx" TargetMode="External"/><Relationship Id="rId4" Type="http://schemas.openxmlformats.org/officeDocument/2006/relationships/hyperlink" Target="https://www.preventchildinjury.org/toolkits/swimmingpoolsafety"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iMTyT7y6weU&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bbc.co.uk/programmes/articles/1L2dJ3KQsjJPXdZ4Vp3jckh/what-to-do-if-someone-is-drowni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safekids.org/safetytips/field_risks/boating" TargetMode="External"/><Relationship Id="rId13" Type="http://schemas.openxmlformats.org/officeDocument/2006/relationships/hyperlink" Target="https://www.healthychildren.org/English/safety-prevention/at-play/Pages/Pool-Dangers-Drowning-Prevention-When-Not-Swimming-Time.aspx" TargetMode="External"/><Relationship Id="rId18" Type="http://schemas.openxmlformats.org/officeDocument/2006/relationships/hyperlink" Target="https://www.cdc.gov/homeandrecreationalsafety/water-safety/index.html" TargetMode="External"/><Relationship Id="rId26" Type="http://schemas.openxmlformats.org/officeDocument/2006/relationships/hyperlink" Target="https://www.dds.ca.gov/initiatives/drowning-prevention/" TargetMode="External"/><Relationship Id="rId3" Type="http://schemas.openxmlformats.org/officeDocument/2006/relationships/hyperlink" Target="https://www.childrenssafetynetwork.org/injury-topics/drowning-prevention" TargetMode="External"/><Relationship Id="rId21" Type="http://schemas.openxmlformats.org/officeDocument/2006/relationships/hyperlink" Target="https://www.cpsc.gov/Research--Statistics/Injury-Statistics" TargetMode="External"/><Relationship Id="rId7" Type="http://schemas.openxmlformats.org/officeDocument/2006/relationships/hyperlink" Target="https://safekids.org/safetytips/field_risks/swimming-and-water" TargetMode="External"/><Relationship Id="rId12" Type="http://schemas.openxmlformats.org/officeDocument/2006/relationships/hyperlink" Target="https://www.healthychildren.org/English/safety-prevention/at-play/Pages/Infant-Water-Safety.aspx" TargetMode="External"/><Relationship Id="rId17" Type="http://schemas.openxmlformats.org/officeDocument/2006/relationships/hyperlink" Target="https://www.cdc.gov/homeandrecreationalsafety/water-safety/waterinjuries-factsheet.html" TargetMode="External"/><Relationship Id="rId25" Type="http://schemas.openxmlformats.org/officeDocument/2006/relationships/hyperlink" Target="https://www.nsc.org/home-safety/tools-resources/seasonal-safety/drowning" TargetMode="External"/><Relationship Id="rId2" Type="http://schemas.openxmlformats.org/officeDocument/2006/relationships/slide" Target="../slides/slide23.xml"/><Relationship Id="rId16" Type="http://schemas.openxmlformats.org/officeDocument/2006/relationships/hyperlink" Target="https://www.aap.org/en-us/about-the-aap/aap-press-room/campaigns/drowning-prevention/Pages/default.aspx" TargetMode="External"/><Relationship Id="rId20" Type="http://schemas.openxmlformats.org/officeDocument/2006/relationships/hyperlink" Target="https://www.poolsafely.gov/" TargetMode="External"/><Relationship Id="rId29" Type="http://schemas.openxmlformats.org/officeDocument/2006/relationships/hyperlink" Target="https://www.wlsl.org/WLSL/The_Event/Drowning_Data/WLSL/Drowning_Data.aspx?hkey=7f1070a1-83e1-4c58-857d-ea086b4ae231" TargetMode="External"/><Relationship Id="rId1" Type="http://schemas.openxmlformats.org/officeDocument/2006/relationships/notesMaster" Target="../notesMasters/notesMaster1.xml"/><Relationship Id="rId6" Type="http://schemas.openxmlformats.org/officeDocument/2006/relationships/hyperlink" Target="https://safekids.org/watersafety" TargetMode="External"/><Relationship Id="rId11" Type="http://schemas.openxmlformats.org/officeDocument/2006/relationships/hyperlink" Target="https://www.healthychildren.org/English/safety-prevention/at-play/Pages/swim-lessons.aspx" TargetMode="External"/><Relationship Id="rId24" Type="http://schemas.openxmlformats.org/officeDocument/2006/relationships/hyperlink" Target="https://ndpa.org/" TargetMode="External"/><Relationship Id="rId5" Type="http://schemas.openxmlformats.org/officeDocument/2006/relationships/hyperlink" Target="http://www.homesafetycouncil.org/SafetyGuide/sg_water_w002.asp" TargetMode="External"/><Relationship Id="rId15" Type="http://schemas.openxmlformats.org/officeDocument/2006/relationships/hyperlink" Target="https://www.healthychildren.org/English/safety-prevention/at-play/Pages/Summer-Safety-Tips-Sun-and-Water-Safety.aspx" TargetMode="External"/><Relationship Id="rId23" Type="http://schemas.openxmlformats.org/officeDocument/2006/relationships/hyperlink" Target="https://www.redcross.org/get-help/how-to-prepare-for-emergencies/types-of-emergencies/water-safety/drowning-prevention-and-facts.html" TargetMode="External"/><Relationship Id="rId28" Type="http://schemas.openxmlformats.org/officeDocument/2006/relationships/hyperlink" Target="https://www.wlsl.org/WLSL/For_Parents/Water_Safety_Tips/WLSL/Water_Safety.aspx?hkey=eff68728-2c9b-4112-a48f-84d23256e49c" TargetMode="External"/><Relationship Id="rId10" Type="http://schemas.openxmlformats.org/officeDocument/2006/relationships/hyperlink" Target="https://www.healthychildren.org/English/safety-prevention/at-play/Pages/Water-Safety-And-Young-Children.aspx" TargetMode="External"/><Relationship Id="rId19" Type="http://schemas.openxmlformats.org/officeDocument/2006/relationships/hyperlink" Target="https://www.cdc.gov/safechild/drowning/index.html" TargetMode="External"/><Relationship Id="rId4" Type="http://schemas.openxmlformats.org/officeDocument/2006/relationships/hyperlink" Target="https://www.preventchildinjury.org/toolkits/swimmingpoolsafety" TargetMode="External"/><Relationship Id="rId9" Type="http://schemas.openxmlformats.org/officeDocument/2006/relationships/hyperlink" Target="https://www.healthychildren.org/English/safety-prevention/at-play/Pages/5-Water-Safety-Tips-for-Kids-of-all-Ages.aspx" TargetMode="External"/><Relationship Id="rId14" Type="http://schemas.openxmlformats.org/officeDocument/2006/relationships/hyperlink" Target="https://www.healthychildren.org/English/safety-prevention/at-play/Pages/Life-Jackets-and-Life-Preservers.aspx" TargetMode="External"/><Relationship Id="rId22" Type="http://schemas.openxmlformats.org/officeDocument/2006/relationships/hyperlink" Target="https://www.mayoclinic.org/healthy-lifestyle/infant-and-toddler-health/in-depth/child-safety/art-20044744" TargetMode="External"/><Relationship Id="rId27" Type="http://schemas.openxmlformats.org/officeDocument/2006/relationships/hyperlink" Target="https://www.nationwidechildrens.org/research/areas-of-research/center-for-injury-research-and-policy/injury-topics/sports-recreation/drowning-prevention" TargetMode="External"/><Relationship Id="rId30" Type="http://schemas.openxmlformats.org/officeDocument/2006/relationships/hyperlink" Target="https://www.levislegacy.com/"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althychildren.org/English/safety-prevention/at-play/Pages/Summer-Safety-Tips-Sun-and-Water-Safety.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homeandrecreationalsafety/water-safety/waterinjuries-factsheet.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psc.gov/s3fs-public/pdfs/nonpoolsub2012.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psc.gov/s3fs-public/2020-Submersion-Report-4-29-20_0.pdf?ghYmKOmkLBzmXo6Rjm96Qkn16JCpM1i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1</a:t>
            </a:fld>
            <a:endParaRPr lang="en-US"/>
          </a:p>
        </p:txBody>
      </p:sp>
    </p:spTree>
    <p:extLst>
      <p:ext uri="{BB962C8B-B14F-4D97-AF65-F5344CB8AC3E}">
        <p14:creationId xmlns:p14="http://schemas.microsoft.com/office/powerpoint/2010/main" val="1266506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of Protecting Children in Your Home fact sheet: </a:t>
            </a:r>
            <a:r>
              <a:rPr lang="en-US" dirty="0">
                <a:hlinkClick r:id="rId3"/>
              </a:rPr>
              <a:t>https://safekids.org/infographic/protecting-children-your-home</a:t>
            </a:r>
            <a:r>
              <a:rPr lang="en-US" dirty="0"/>
              <a:t> </a:t>
            </a:r>
          </a:p>
          <a:p>
            <a:endParaRPr lang="en-US" dirty="0"/>
          </a:p>
          <a:p>
            <a:r>
              <a:rPr lang="en-US" dirty="0"/>
              <a:t>Information taken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4"/>
              </a:rPr>
              <a:t>https://www.preventchildinjury.org/toolkits/swimmingpoolsafety</a:t>
            </a:r>
            <a:endParaRPr lang="en-US" dirty="0"/>
          </a:p>
          <a:p>
            <a:pPr marL="171450" indent="-171450">
              <a:buFont typeface="Arial" panose="020B0604020202020204" pitchFamily="34" charset="0"/>
              <a:buChar char="•"/>
            </a:pPr>
            <a:r>
              <a:rPr lang="en-US" dirty="0">
                <a:hlinkClick r:id="rId5"/>
              </a:rPr>
              <a:t>https://safekids.org/watersafety</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6"/>
              </a:rPr>
              <a:t>https://www.nationwidechildrens.org/research/areas-of-research/center-for-injury-research-and-policy/injury-topics/sports-recreation/drowning-prevention</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Water Safety: In the Home</a:t>
            </a:r>
          </a:p>
          <a:p>
            <a:pPr marL="171450" indent="-171450">
              <a:buFont typeface="Arial" panose="020B0604020202020204" pitchFamily="34" charset="0"/>
              <a:buChar char="•"/>
            </a:pPr>
            <a:r>
              <a:rPr lang="en-US" dirty="0"/>
              <a:t>Children less than 1 year old are most likely to drown in a bath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Babies can drown in as little as 1 inch of water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Most drowning inside the home happen in the bathroom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Drowning can happen in as little as 20-60 seconds</a:t>
            </a:r>
          </a:p>
        </p:txBody>
      </p:sp>
      <p:sp>
        <p:nvSpPr>
          <p:cNvPr id="4" name="Slide Number Placeholder 3"/>
          <p:cNvSpPr>
            <a:spLocks noGrp="1"/>
          </p:cNvSpPr>
          <p:nvPr>
            <p:ph type="sldNum" sz="quarter" idx="5"/>
          </p:nvPr>
        </p:nvSpPr>
        <p:spPr/>
        <p:txBody>
          <a:bodyPr/>
          <a:lstStyle/>
          <a:p>
            <a:fld id="{D6645989-A7B2-484B-95BC-C1F0CD2CFE99}" type="slidenum">
              <a:rPr lang="en-US" smtClean="0"/>
              <a:t>10</a:t>
            </a:fld>
            <a:endParaRPr lang="en-US"/>
          </a:p>
        </p:txBody>
      </p:sp>
    </p:spTree>
    <p:extLst>
      <p:ext uri="{BB962C8B-B14F-4D97-AF65-F5344CB8AC3E}">
        <p14:creationId xmlns:p14="http://schemas.microsoft.com/office/powerpoint/2010/main" val="471853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of water safety in the home tips (buckets, bathtubs, and wading pools): </a:t>
            </a:r>
            <a:r>
              <a:rPr lang="en-US" dirty="0">
                <a:hlinkClick r:id="rId3"/>
              </a:rPr>
              <a:t>https://www.healthychildren.org/English/safety-prevention/at-play/Pages/Infant-Water-Safety.aspx</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of water safety in the home tips (bathtubs): </a:t>
            </a:r>
            <a:r>
              <a:rPr lang="en-US" dirty="0">
                <a:hlinkClick r:id="rId3"/>
              </a:rPr>
              <a:t>https://www.healthychildren.org/English/safety-prevention/at-play/Pages/Infant-Water-Safety.aspx</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of water safety in the home tips (toilets): </a:t>
            </a:r>
            <a:r>
              <a:rPr lang="en-US" dirty="0">
                <a:hlinkClick r:id="rId3"/>
              </a:rPr>
              <a:t>https://www.healthychildren.org/English/safety-prevention/at-play/Pages/Infant-Water-Safety.aspx</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Information taken from:</a:t>
            </a:r>
          </a:p>
          <a:p>
            <a:pPr marL="171450" indent="-171450">
              <a:buFont typeface="Arial" panose="020B0604020202020204" pitchFamily="34" charset="0"/>
              <a:buChar char="•"/>
            </a:pPr>
            <a:r>
              <a:rPr lang="en-US" dirty="0">
                <a:hlinkClick r:id="rId4"/>
              </a:rPr>
              <a:t>https://www.preventchildinjury.org/toolkits/swimmingpoolsafety</a:t>
            </a:r>
            <a:endParaRPr lang="en-US" dirty="0"/>
          </a:p>
          <a:p>
            <a:pPr marL="171450" indent="-171450">
              <a:buFont typeface="Arial" panose="020B0604020202020204" pitchFamily="34" charset="0"/>
              <a:buChar char="•"/>
            </a:pPr>
            <a:r>
              <a:rPr lang="en-US" dirty="0">
                <a:hlinkClick r:id="rId5"/>
              </a:rPr>
              <a:t>http://www.homesafetycouncil.org/SafetyGuide/sg_water_w003.asp</a:t>
            </a:r>
            <a:endParaRPr lang="en-US" dirty="0"/>
          </a:p>
          <a:p>
            <a:endParaRPr lang="en-US" dirty="0"/>
          </a:p>
          <a:p>
            <a:pPr marL="0" indent="0">
              <a:buFont typeface="Arial" panose="020B0604020202020204" pitchFamily="34" charset="0"/>
              <a:buNone/>
            </a:pPr>
            <a:r>
              <a:rPr lang="en-US" dirty="0"/>
              <a:t>Water Safety: In the Home</a:t>
            </a:r>
          </a:p>
          <a:p>
            <a:pPr marL="171450" indent="-171450">
              <a:buFont typeface="Arial" panose="020B0604020202020204" pitchFamily="34" charset="0"/>
              <a:buChar char="•"/>
            </a:pPr>
            <a:r>
              <a:rPr lang="en-US" dirty="0"/>
              <a:t>Install locks on toilet seats, bathroom doors, and laundry room doors</a:t>
            </a:r>
          </a:p>
          <a:p>
            <a:pPr marL="171450" indent="-171450">
              <a:buFont typeface="Arial" panose="020B0604020202020204" pitchFamily="34" charset="0"/>
              <a:buChar char="•"/>
            </a:pPr>
            <a:r>
              <a:rPr lang="en-US" dirty="0"/>
              <a:t>Empty all buckets of liquid, wading pools, etc.</a:t>
            </a:r>
          </a:p>
          <a:p>
            <a:pPr marL="628650" lvl="1" indent="-171450">
              <a:buFont typeface="Arial" panose="020B0604020202020204" pitchFamily="34" charset="0"/>
              <a:buChar char="•"/>
            </a:pPr>
            <a:r>
              <a:rPr lang="en-US" dirty="0"/>
              <a:t>Keep out of children’s reach</a:t>
            </a:r>
          </a:p>
          <a:p>
            <a:pPr marL="628650" lvl="1" indent="-171450">
              <a:buFont typeface="Arial" panose="020B0604020202020204" pitchFamily="34" charset="0"/>
              <a:buChar char="•"/>
            </a:pPr>
            <a:r>
              <a:rPr lang="en-US" dirty="0"/>
              <a:t>Flip kiddie pools so that they don’t fill with water</a:t>
            </a:r>
          </a:p>
          <a:p>
            <a:pPr marL="171450" lvl="0" indent="-171450">
              <a:buFont typeface="Arial" panose="020B0604020202020204" pitchFamily="34" charset="0"/>
              <a:buChar char="•"/>
            </a:pPr>
            <a:r>
              <a:rPr lang="en-US" dirty="0"/>
              <a:t>Always stay close enough to touch your child when they are in or near a tub, toilet, or bucket</a:t>
            </a:r>
          </a:p>
          <a:p>
            <a:pPr marL="628650" lvl="1" indent="-171450">
              <a:buFont typeface="Arial" panose="020B0604020202020204" pitchFamily="34" charset="0"/>
              <a:buChar char="•"/>
            </a:pPr>
            <a:r>
              <a:rPr lang="en-US" dirty="0"/>
              <a:t>Drain tub immediately after bath is over</a:t>
            </a:r>
          </a:p>
          <a:p>
            <a:pPr marL="171450" lvl="0" indent="-171450">
              <a:buFont typeface="Arial" panose="020B0604020202020204" pitchFamily="34" charset="0"/>
              <a:buChar char="•"/>
            </a:pPr>
            <a:r>
              <a:rPr lang="en-US" dirty="0"/>
              <a:t>Do not leave children alone in a tub with older children</a:t>
            </a:r>
          </a:p>
          <a:p>
            <a:pPr marL="171450" lvl="0" indent="-171450">
              <a:buFont typeface="Arial" panose="020B0604020202020204" pitchFamily="34" charset="0"/>
              <a:buChar char="•"/>
            </a:pPr>
            <a:r>
              <a:rPr lang="en-US" dirty="0"/>
              <a:t>Make sure water is cool enough to avoid burns</a:t>
            </a:r>
          </a:p>
          <a:p>
            <a:pPr marL="171450" lvl="0" indent="-171450">
              <a:buFont typeface="Arial" panose="020B0604020202020204" pitchFamily="34" charset="0"/>
              <a:buChar char="•"/>
            </a:pPr>
            <a:r>
              <a:rPr lang="en-US" dirty="0"/>
              <a:t>Keep all electrical items away from tubs and sinks and out of reach of children</a:t>
            </a:r>
          </a:p>
        </p:txBody>
      </p:sp>
      <p:sp>
        <p:nvSpPr>
          <p:cNvPr id="4" name="Slide Number Placeholder 3"/>
          <p:cNvSpPr>
            <a:spLocks noGrp="1"/>
          </p:cNvSpPr>
          <p:nvPr>
            <p:ph type="sldNum" sz="quarter" idx="5"/>
          </p:nvPr>
        </p:nvSpPr>
        <p:spPr/>
        <p:txBody>
          <a:bodyPr/>
          <a:lstStyle/>
          <a:p>
            <a:fld id="{D6645989-A7B2-484B-95BC-C1F0CD2CFE99}" type="slidenum">
              <a:rPr lang="en-US" smtClean="0"/>
              <a:t>11</a:t>
            </a:fld>
            <a:endParaRPr lang="en-US"/>
          </a:p>
        </p:txBody>
      </p:sp>
    </p:spTree>
    <p:extLst>
      <p:ext uri="{BB962C8B-B14F-4D97-AF65-F5344CB8AC3E}">
        <p14:creationId xmlns:p14="http://schemas.microsoft.com/office/powerpoint/2010/main" val="798228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12</a:t>
            </a:fld>
            <a:endParaRPr lang="en-US"/>
          </a:p>
        </p:txBody>
      </p:sp>
    </p:spTree>
    <p:extLst>
      <p:ext uri="{BB962C8B-B14F-4D97-AF65-F5344CB8AC3E}">
        <p14:creationId xmlns:p14="http://schemas.microsoft.com/office/powerpoint/2010/main" val="3670509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of child wearing life vest and holding beach ball: </a:t>
            </a:r>
            <a:r>
              <a:rPr lang="en-US" dirty="0">
                <a:hlinkClick r:id="rId3"/>
              </a:rPr>
              <a:t>https://www.poolsafely.gov/</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Information taken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4"/>
              </a:rPr>
              <a:t>https://www.preventchildinjury.org/toolkits/swimmingpoolsafety</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https://www.poolsafely.gov/</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Water Safety: Pools</a:t>
            </a:r>
          </a:p>
          <a:p>
            <a:pPr marL="171450" indent="-171450">
              <a:buFont typeface="Arial" panose="020B0604020202020204" pitchFamily="34" charset="0"/>
              <a:buChar char="•"/>
            </a:pPr>
            <a:r>
              <a:rPr lang="en-US" dirty="0"/>
              <a:t>“Nearly 60% of children under 6 years old who drowned in a pool were not supposed to be in or near the water.” - </a:t>
            </a:r>
            <a:r>
              <a:rPr lang="en-US" dirty="0">
                <a:hlinkClick r:id="rId4"/>
              </a:rPr>
              <a:t>https://www.preventchildinjury.org/toolkits/swimmingpoolsafety</a:t>
            </a:r>
            <a:endParaRPr lang="en-US" dirty="0"/>
          </a:p>
          <a:p>
            <a:pPr marL="171450" indent="-171450">
              <a:buFont typeface="Arial" panose="020B0604020202020204" pitchFamily="34" charset="0"/>
              <a:buChar char="•"/>
            </a:pPr>
            <a:r>
              <a:rPr lang="en-US" dirty="0"/>
              <a:t>Nearly 300 children younger than 5 drown in swimming pools each year</a:t>
            </a:r>
          </a:p>
          <a:p>
            <a:pPr marL="171450" indent="-171450">
              <a:buFont typeface="Arial" panose="020B0604020202020204" pitchFamily="34" charset="0"/>
              <a:buChar char="•"/>
            </a:pPr>
            <a:r>
              <a:rPr lang="en-US" dirty="0"/>
              <a:t>There are no splashing or warning sounds associated with a drowning incident</a:t>
            </a:r>
          </a:p>
          <a:p>
            <a:pPr marL="171450" indent="-171450">
              <a:buFont typeface="Arial" panose="020B0604020202020204" pitchFamily="34" charset="0"/>
              <a:buChar char="•"/>
            </a:pPr>
            <a:r>
              <a:rPr lang="en-US" dirty="0"/>
              <a:t>Signs of distress: head tilted back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1"/>
                </a:solidFill>
              </a:rPr>
              <a:t>Children under the age of 5 are at a higher risk of drowning in a pool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1"/>
                </a:solidFill>
              </a:rPr>
              <a:t>Drowning is the leading cause of death for toddlers 1-4 years old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1"/>
                </a:solidFill>
              </a:rPr>
              <a:t>Boys are two times more likely to drown in a pool than girls</a:t>
            </a:r>
          </a:p>
          <a:p>
            <a:pPr marL="171450" indent="-171450">
              <a:buFont typeface="Arial" panose="020B0604020202020204" pitchFamily="34" charset="0"/>
              <a:buChar char="•"/>
            </a:pPr>
            <a:r>
              <a:rPr lang="en-US" dirty="0"/>
              <a:t>2/3 of fatal drownings occur in May and August for most age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2016, the majority (74%) of reported fatal drowning victims younger than 15 were younger than 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For 2016 through 2018, an estimated average of 6,600 children younger than 15 years old were reported as being treated in hospital emergency rooms for non-fatal drowning injuries in pools or spas.</a:t>
            </a:r>
          </a:p>
          <a:p>
            <a:pPr marL="628650" lvl="1" indent="-171450">
              <a:buFont typeface="Arial" panose="020B0604020202020204" pitchFamily="34" charset="0"/>
              <a:buChar char="•"/>
            </a:pPr>
            <a:r>
              <a:rPr lang="en-US" dirty="0"/>
              <a:t>73% were younger than 5 years old</a:t>
            </a:r>
          </a:p>
        </p:txBody>
      </p:sp>
      <p:sp>
        <p:nvSpPr>
          <p:cNvPr id="4" name="Slide Number Placeholder 3"/>
          <p:cNvSpPr>
            <a:spLocks noGrp="1"/>
          </p:cNvSpPr>
          <p:nvPr>
            <p:ph type="sldNum" sz="quarter" idx="5"/>
          </p:nvPr>
        </p:nvSpPr>
        <p:spPr/>
        <p:txBody>
          <a:bodyPr/>
          <a:lstStyle/>
          <a:p>
            <a:fld id="{D6645989-A7B2-484B-95BC-C1F0CD2CFE99}" type="slidenum">
              <a:rPr lang="en-US" smtClean="0"/>
              <a:t>13</a:t>
            </a:fld>
            <a:endParaRPr lang="en-US"/>
          </a:p>
        </p:txBody>
      </p:sp>
    </p:spTree>
    <p:extLst>
      <p:ext uri="{BB962C8B-B14F-4D97-AF65-F5344CB8AC3E}">
        <p14:creationId xmlns:p14="http://schemas.microsoft.com/office/powerpoint/2010/main" val="2019241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of SILENT water safety graphic: </a:t>
            </a:r>
            <a:r>
              <a:rPr lang="en-US" dirty="0">
                <a:hlinkClick r:id="rId3"/>
              </a:rPr>
              <a:t>https://www.dds.ca.gov/wp-content/uploads/2019/05/Drowning_Prevention_Infographic_English.pdf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Information taken from:</a:t>
            </a:r>
          </a:p>
          <a:p>
            <a:pPr marL="171450" indent="-171450">
              <a:buFont typeface="Arial" panose="020B0604020202020204" pitchFamily="34" charset="0"/>
              <a:buChar char="•"/>
            </a:pPr>
            <a:r>
              <a:rPr lang="en-US" dirty="0">
                <a:hlinkClick r:id="rId4"/>
              </a:rPr>
              <a:t>https://www.preventchildinjury.org/toolkits/swimmingpoolsafety</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5"/>
              </a:rPr>
              <a:t>https://safekids.org/watersafety</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Water Safety: Pools</a:t>
            </a:r>
          </a:p>
          <a:p>
            <a:pPr marL="171450" indent="-171450">
              <a:buFont typeface="Arial" panose="020B0604020202020204" pitchFamily="34" charset="0"/>
              <a:buChar char="•"/>
            </a:pPr>
            <a:r>
              <a:rPr lang="en-US" dirty="0"/>
              <a:t>Always actively supervise children around pool settings (home, community, etc.)</a:t>
            </a:r>
          </a:p>
          <a:p>
            <a:pPr marL="628650" lvl="1" indent="-171450">
              <a:buFont typeface="Arial" panose="020B0604020202020204" pitchFamily="34" charset="0"/>
              <a:buChar char="•"/>
            </a:pPr>
            <a:r>
              <a:rPr lang="en-US" dirty="0"/>
              <a:t>Put away phones and other distractions</a:t>
            </a:r>
          </a:p>
          <a:p>
            <a:pPr marL="628650" lvl="1" indent="-171450">
              <a:buFont typeface="Arial" panose="020B0604020202020204" pitchFamily="34" charset="0"/>
              <a:buChar char="•"/>
            </a:pPr>
            <a:r>
              <a:rPr lang="en-US" dirty="0"/>
              <a:t>Designate a Water Watcher – switch designee every 15 minutes</a:t>
            </a:r>
          </a:p>
          <a:p>
            <a:pPr marL="171450" lvl="0" indent="-171450">
              <a:buFont typeface="Arial" panose="020B0604020202020204" pitchFamily="34" charset="0"/>
              <a:buChar char="•"/>
            </a:pPr>
            <a:r>
              <a:rPr lang="en-US" dirty="0"/>
              <a:t>Teach your child how to swim early on</a:t>
            </a:r>
          </a:p>
          <a:p>
            <a:pPr marL="628650" lvl="1" indent="-171450">
              <a:buFont typeface="Arial" panose="020B0604020202020204" pitchFamily="34" charset="0"/>
              <a:buChar char="•"/>
            </a:pPr>
            <a:r>
              <a:rPr lang="en-US" dirty="0"/>
              <a:t>Talk to your pediatrician about whether your child is developmentally ready</a:t>
            </a:r>
          </a:p>
          <a:p>
            <a:pPr marL="628650" lvl="1" indent="-171450">
              <a:buFont typeface="Arial" panose="020B0604020202020204" pitchFamily="34" charset="0"/>
              <a:buChar char="•"/>
            </a:pPr>
            <a:r>
              <a:rPr lang="en-US" dirty="0"/>
              <a:t>Learn how to swim yourself!</a:t>
            </a:r>
          </a:p>
          <a:p>
            <a:pPr marL="628650" lvl="1" indent="-171450">
              <a:buFont typeface="Arial" panose="020B0604020202020204" pitchFamily="34" charset="0"/>
              <a:buChar char="•"/>
            </a:pPr>
            <a:r>
              <a:rPr lang="en-US" dirty="0"/>
              <a:t>Remember that swim lessons do not make a child “drown proof”</a:t>
            </a:r>
          </a:p>
          <a:p>
            <a:pPr marL="628650" lvl="1" indent="-171450">
              <a:buFont typeface="Arial" panose="020B0604020202020204" pitchFamily="34" charset="0"/>
              <a:buChar char="•"/>
            </a:pPr>
            <a:r>
              <a:rPr lang="en-US" dirty="0"/>
              <a:t>Anyone who is not a good swimmer should wear a U.S. Coast Guard-approved life jacket</a:t>
            </a:r>
          </a:p>
          <a:p>
            <a:pPr marL="628650" lvl="1" indent="-171450">
              <a:buFont typeface="Arial" panose="020B0604020202020204" pitchFamily="34" charset="0"/>
              <a:buChar char="•"/>
            </a:pPr>
            <a:r>
              <a:rPr lang="en-US" dirty="0"/>
              <a:t>Cost: Many towns/cities have scholarships that help cover the cost of swimming lessons offered at public schools</a:t>
            </a:r>
          </a:p>
          <a:p>
            <a:pPr marL="171450" indent="-171450">
              <a:buFont typeface="Arial" panose="020B0604020202020204" pitchFamily="34" charset="0"/>
              <a:buChar char="•"/>
            </a:pPr>
            <a:r>
              <a:rPr lang="en-US" dirty="0"/>
              <a:t>Install self-closing, self-latching fences are installed around pools</a:t>
            </a:r>
          </a:p>
          <a:p>
            <a:pPr marL="628650" lvl="1" indent="-171450">
              <a:buFont typeface="Arial" panose="020B0604020202020204" pitchFamily="34" charset="0"/>
              <a:buChar char="•"/>
            </a:pPr>
            <a:r>
              <a:rPr lang="en-US" dirty="0"/>
              <a:t>If your child is visiting a home that has a pool, make sure that there is a functional fence around it (share safety instructions!)</a:t>
            </a:r>
          </a:p>
          <a:p>
            <a:pPr marL="628650" lvl="1" indent="-171450">
              <a:buFont typeface="Arial" panose="020B0604020202020204" pitchFamily="34" charset="0"/>
              <a:buChar char="•"/>
            </a:pPr>
            <a:r>
              <a:rPr lang="en-US" dirty="0"/>
              <a:t>An effective barrier prevents children from going over, under, or through</a:t>
            </a:r>
          </a:p>
          <a:p>
            <a:pPr marL="628650" lvl="1" indent="-171450">
              <a:buFont typeface="Arial" panose="020B0604020202020204" pitchFamily="34" charset="0"/>
              <a:buChar char="•"/>
            </a:pPr>
            <a:r>
              <a:rPr lang="en-US" dirty="0"/>
              <a:t>Never prop the fence open or leave furniture that can be used to climb nearby</a:t>
            </a:r>
          </a:p>
          <a:p>
            <a:pPr marL="171450" lvl="0" indent="-171450">
              <a:buFont typeface="Arial" panose="020B0604020202020204" pitchFamily="34" charset="0"/>
              <a:buChar char="•"/>
            </a:pPr>
            <a:r>
              <a:rPr lang="en-US" dirty="0"/>
              <a:t>Keep children away from drains and install proper drain covers</a:t>
            </a:r>
          </a:p>
          <a:p>
            <a:pPr marL="628650" lvl="1" indent="-171450">
              <a:buFont typeface="Arial" panose="020B0604020202020204" pitchFamily="34" charset="0"/>
              <a:buChar char="•"/>
            </a:pPr>
            <a:r>
              <a:rPr lang="en-US" dirty="0"/>
              <a:t>Hair, limbs, and jewelry/loose clothing can all get caught in drains</a:t>
            </a:r>
          </a:p>
          <a:p>
            <a:pPr marL="628650" lvl="1" indent="-171450">
              <a:buFont typeface="Arial" panose="020B0604020202020204" pitchFamily="34" charset="0"/>
              <a:buChar char="•"/>
            </a:pPr>
            <a:r>
              <a:rPr lang="en-US" dirty="0"/>
              <a:t>Stay away from pools that have loose, broken, or missing drain covers</a:t>
            </a:r>
          </a:p>
          <a:p>
            <a:pPr marL="171450" lvl="0" indent="-171450">
              <a:buFont typeface="Arial" panose="020B0604020202020204" pitchFamily="34" charset="0"/>
              <a:buChar char="•"/>
            </a:pPr>
            <a:r>
              <a:rPr lang="en-US" dirty="0"/>
              <a:t>Teach young children that “swim time is family time”– they are only allowed in a pool if an adult is with them</a:t>
            </a:r>
          </a:p>
          <a:p>
            <a:pPr marL="171450" lvl="0" indent="-171450">
              <a:buFont typeface="Arial" panose="020B0604020202020204" pitchFamily="34" charset="0"/>
              <a:buChar char="•"/>
            </a:pPr>
            <a:r>
              <a:rPr lang="en-US" dirty="0"/>
              <a:t>Stay within an arm’s reach of a child in a pool</a:t>
            </a:r>
          </a:p>
          <a:p>
            <a:pPr marL="171450" lvl="0" indent="-171450">
              <a:buFont typeface="Arial" panose="020B0604020202020204" pitchFamily="34" charset="0"/>
              <a:buChar char="•"/>
            </a:pPr>
            <a:r>
              <a:rPr lang="en-US" dirty="0"/>
              <a:t>Install pool and gate alarms</a:t>
            </a:r>
          </a:p>
          <a:p>
            <a:pPr marL="171450" lvl="0" indent="-171450">
              <a:buFont typeface="Arial" panose="020B0604020202020204" pitchFamily="34" charset="0"/>
              <a:buChar char="•"/>
            </a:pPr>
            <a:r>
              <a:rPr lang="en-US" dirty="0"/>
              <a:t>Install a pool/spa safety cover</a:t>
            </a:r>
          </a:p>
          <a:p>
            <a:pPr marL="628650" lvl="1" indent="-171450">
              <a:buFont typeface="Arial" panose="020B0604020202020204" pitchFamily="34" charset="0"/>
              <a:buChar char="•"/>
            </a:pPr>
            <a:r>
              <a:rPr lang="en-US" dirty="0"/>
              <a:t>Remove completely before anyone enters pool/spa</a:t>
            </a:r>
          </a:p>
          <a:p>
            <a:pPr marL="171450" lvl="0" indent="-171450">
              <a:buFont typeface="Arial" panose="020B0604020202020204" pitchFamily="34" charset="0"/>
              <a:buChar char="•"/>
            </a:pPr>
            <a:r>
              <a:rPr lang="en-US" dirty="0"/>
              <a:t>Remove/restrict access to ladders</a:t>
            </a:r>
          </a:p>
          <a:p>
            <a:pPr marL="171450" lvl="0" indent="-171450">
              <a:buFont typeface="Arial" panose="020B0604020202020204" pitchFamily="34" charset="0"/>
              <a:buChar char="•"/>
            </a:pPr>
            <a:r>
              <a:rPr lang="en-US" dirty="0"/>
              <a:t>Flip kiddie pools so that they do not fill with rainwater</a:t>
            </a:r>
          </a:p>
          <a:p>
            <a:pPr marL="171450" lvl="0" indent="-171450">
              <a:buFont typeface="Arial" panose="020B0604020202020204" pitchFamily="34" charset="0"/>
              <a:buChar char="•"/>
            </a:pPr>
            <a:r>
              <a:rPr lang="en-US" dirty="0"/>
              <a:t>Have a charged phone nearby at all times</a:t>
            </a:r>
          </a:p>
          <a:p>
            <a:pPr marL="171450" lvl="0" indent="-171450">
              <a:buFont typeface="Arial" panose="020B0604020202020204" pitchFamily="34" charset="0"/>
              <a:buChar char="•"/>
            </a:pPr>
            <a:r>
              <a:rPr lang="en-US" dirty="0"/>
              <a:t>If a child is missing, check the pool first</a:t>
            </a:r>
          </a:p>
          <a:p>
            <a:pPr marL="171450" lvl="0" indent="-171450">
              <a:buFont typeface="Arial" panose="020B0604020202020204" pitchFamily="34" charset="0"/>
              <a:buChar char="•"/>
            </a:pPr>
            <a:r>
              <a:rPr lang="en-US" dirty="0"/>
              <a:t>Learn CPR in case of an emergency</a:t>
            </a:r>
          </a:p>
          <a:p>
            <a:pPr marL="171450" lvl="0" indent="-171450">
              <a:buFont typeface="Arial" panose="020B0604020202020204" pitchFamily="34" charset="0"/>
              <a:buChar char="•"/>
            </a:pPr>
            <a:r>
              <a:rPr lang="en-US" dirty="0"/>
              <a:t>Keep pool chemicals locked safely away</a:t>
            </a:r>
          </a:p>
          <a:p>
            <a:pPr marL="171450" lvl="0" indent="-171450">
              <a:buFont typeface="Arial" panose="020B0604020202020204" pitchFamily="34" charset="0"/>
              <a:buChar char="•"/>
            </a:pPr>
            <a:r>
              <a:rPr lang="en-US" dirty="0"/>
              <a:t>Keep pool area clear of anything that can be tripped over</a:t>
            </a:r>
          </a:p>
          <a:p>
            <a:pPr marL="171450" lvl="0" indent="-171450">
              <a:buFont typeface="Arial" panose="020B0604020202020204" pitchFamily="34" charset="0"/>
              <a:buChar char="•"/>
            </a:pPr>
            <a:r>
              <a:rPr lang="en-US" dirty="0"/>
              <a:t>Stay out of pool during severe weather or thunderstorms</a:t>
            </a:r>
          </a:p>
        </p:txBody>
      </p:sp>
      <p:sp>
        <p:nvSpPr>
          <p:cNvPr id="4" name="Slide Number Placeholder 3"/>
          <p:cNvSpPr>
            <a:spLocks noGrp="1"/>
          </p:cNvSpPr>
          <p:nvPr>
            <p:ph type="sldNum" sz="quarter" idx="5"/>
          </p:nvPr>
        </p:nvSpPr>
        <p:spPr/>
        <p:txBody>
          <a:bodyPr/>
          <a:lstStyle/>
          <a:p>
            <a:fld id="{D6645989-A7B2-484B-95BC-C1F0CD2CFE99}" type="slidenum">
              <a:rPr lang="en-US" smtClean="0"/>
              <a:t>14</a:t>
            </a:fld>
            <a:endParaRPr lang="en-US"/>
          </a:p>
        </p:txBody>
      </p:sp>
    </p:spTree>
    <p:extLst>
      <p:ext uri="{BB962C8B-B14F-4D97-AF65-F5344CB8AC3E}">
        <p14:creationId xmlns:p14="http://schemas.microsoft.com/office/powerpoint/2010/main" val="955324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Video of Pool and Swim Safety Tips for Families: </a:t>
            </a:r>
            <a:r>
              <a:rPr lang="en-US" dirty="0">
                <a:hlinkClick r:id="rId3"/>
              </a:rPr>
              <a:t>https://www.youtube.com/watch?feature=emb_logo&amp;v=TuyJK9NZ1Ro</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Length: 1 min, 33 sec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Alternate videos available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4"/>
              </a:rPr>
              <a:t>https://www.preventchildinjury.org/toolkits/swimmingpoolsafety</a:t>
            </a:r>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15</a:t>
            </a:fld>
            <a:endParaRPr lang="en-US"/>
          </a:p>
        </p:txBody>
      </p:sp>
    </p:spTree>
    <p:extLst>
      <p:ext uri="{BB962C8B-B14F-4D97-AF65-F5344CB8AC3E}">
        <p14:creationId xmlns:p14="http://schemas.microsoft.com/office/powerpoint/2010/main" val="3129670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16</a:t>
            </a:fld>
            <a:endParaRPr lang="en-US"/>
          </a:p>
        </p:txBody>
      </p:sp>
    </p:spTree>
    <p:extLst>
      <p:ext uri="{BB962C8B-B14F-4D97-AF65-F5344CB8AC3E}">
        <p14:creationId xmlns:p14="http://schemas.microsoft.com/office/powerpoint/2010/main" val="365629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of Open Water Deaths by Child’s Age pie chart: </a:t>
            </a:r>
            <a:r>
              <a:rPr lang="en-US" dirty="0">
                <a:hlinkClick r:id="rId3"/>
              </a:rPr>
              <a:t>https://www.safekids.org/sites/default/files/dangerous_waters_research_report.pdf</a:t>
            </a:r>
            <a:endParaRPr lang="en-US" dirty="0"/>
          </a:p>
          <a:p>
            <a:endParaRPr lang="en-US" dirty="0"/>
          </a:p>
          <a:p>
            <a:r>
              <a:rPr lang="en-US" dirty="0"/>
              <a:t>Information taken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4"/>
              </a:rPr>
              <a:t>https://www.preventchildinjury.org/toolkits/swimmingpoolsafety</a:t>
            </a:r>
            <a:endParaRPr lang="en-US" dirty="0"/>
          </a:p>
          <a:p>
            <a:pPr marL="171450" indent="-171450">
              <a:buFont typeface="Arial" panose="020B0604020202020204" pitchFamily="34" charset="0"/>
              <a:buChar char="•"/>
            </a:pPr>
            <a:r>
              <a:rPr lang="en-US" dirty="0">
                <a:hlinkClick r:id="rId5"/>
              </a:rPr>
              <a:t>https://safekids.org/watersafety</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6"/>
              </a:rPr>
              <a:t>https://safekids.org/safetytips/field_risks/boating</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Water Safety: Open Water</a:t>
            </a:r>
          </a:p>
          <a:p>
            <a:pPr marL="171450" indent="-171450">
              <a:buFont typeface="Arial" panose="020B0604020202020204" pitchFamily="34" charset="0"/>
              <a:buChar char="•"/>
            </a:pPr>
            <a:r>
              <a:rPr lang="en-US" dirty="0"/>
              <a:t>Children 5-17 are most likely to drown in open water</a:t>
            </a:r>
          </a:p>
          <a:p>
            <a:pPr marL="171450" indent="-171450">
              <a:buFont typeface="Arial" panose="020B0604020202020204" pitchFamily="34" charset="0"/>
              <a:buChar char="•"/>
            </a:pPr>
            <a:r>
              <a:rPr lang="en-US" dirty="0"/>
              <a:t>Types of open water: Lakes, ponds, rivers, oceans, reservoirs, quarries</a:t>
            </a:r>
          </a:p>
          <a:p>
            <a:pPr marL="171450" indent="-171450">
              <a:buFont typeface="Arial" panose="020B0604020202020204" pitchFamily="34" charset="0"/>
              <a:buChar char="•"/>
            </a:pPr>
            <a:r>
              <a:rPr lang="en-US" dirty="0"/>
              <a:t>Swimming in open water is not the same as swimming in a pool</a:t>
            </a:r>
          </a:p>
          <a:p>
            <a:pPr marL="628650" lvl="1" indent="-171450">
              <a:buFont typeface="Arial" panose="020B0604020202020204" pitchFamily="34" charset="0"/>
              <a:buChar char="•"/>
            </a:pPr>
            <a:r>
              <a:rPr lang="en-US" dirty="0"/>
              <a:t>Hidden hazards: Dangerous currents (including rip currents), sudden drop-offs, limited visibility, depth of water, rocks and vegetation, cold temperatures, difficult-to-judge distances</a:t>
            </a:r>
          </a:p>
          <a:p>
            <a:pPr marL="171450" lvl="0" indent="-171450">
              <a:buFont typeface="Arial" panose="020B0604020202020204" pitchFamily="34" charset="0"/>
              <a:buChar char="•"/>
            </a:pPr>
            <a:r>
              <a:rPr lang="en-US" dirty="0"/>
              <a:t>Infants and young kids are at higher risk for hypothermia</a:t>
            </a:r>
          </a:p>
          <a:p>
            <a:pPr marL="171450" indent="-171450">
              <a:buFont typeface="Arial" panose="020B0604020202020204" pitchFamily="34" charset="0"/>
              <a:buChar char="•"/>
            </a:pPr>
            <a:r>
              <a:rPr lang="en-US" dirty="0"/>
              <a:t>Open water fatalities by age:</a:t>
            </a:r>
          </a:p>
          <a:p>
            <a:pPr marL="628650" lvl="1" indent="-171450">
              <a:buFont typeface="Arial" panose="020B0604020202020204" pitchFamily="34" charset="0"/>
              <a:buChar char="•"/>
            </a:pPr>
            <a:r>
              <a:rPr lang="en-US" dirty="0"/>
              <a:t>0-4: 23%</a:t>
            </a:r>
          </a:p>
          <a:p>
            <a:pPr marL="628650" lvl="1" indent="-171450">
              <a:buFont typeface="Arial" panose="020B0604020202020204" pitchFamily="34" charset="0"/>
              <a:buChar char="•"/>
            </a:pPr>
            <a:r>
              <a:rPr lang="en-US" dirty="0"/>
              <a:t>5-9: 13%</a:t>
            </a:r>
          </a:p>
          <a:p>
            <a:pPr marL="628650" lvl="1" indent="-171450">
              <a:buFont typeface="Arial" panose="020B0604020202020204" pitchFamily="34" charset="0"/>
              <a:buChar char="•"/>
            </a:pPr>
            <a:r>
              <a:rPr lang="en-US" dirty="0"/>
              <a:t>10-14: 15%</a:t>
            </a:r>
          </a:p>
          <a:p>
            <a:pPr marL="628650" lvl="1" indent="-171450">
              <a:buFont typeface="Arial" panose="020B0604020202020204" pitchFamily="34" charset="0"/>
              <a:buChar char="•"/>
            </a:pPr>
            <a:r>
              <a:rPr lang="en-US" dirty="0"/>
              <a:t>15-19: 49%</a:t>
            </a:r>
          </a:p>
        </p:txBody>
      </p:sp>
      <p:sp>
        <p:nvSpPr>
          <p:cNvPr id="4" name="Slide Number Placeholder 3"/>
          <p:cNvSpPr>
            <a:spLocks noGrp="1"/>
          </p:cNvSpPr>
          <p:nvPr>
            <p:ph type="sldNum" sz="quarter" idx="5"/>
          </p:nvPr>
        </p:nvSpPr>
        <p:spPr/>
        <p:txBody>
          <a:bodyPr/>
          <a:lstStyle/>
          <a:p>
            <a:fld id="{D6645989-A7B2-484B-95BC-C1F0CD2CFE99}" type="slidenum">
              <a:rPr lang="en-US" smtClean="0"/>
              <a:t>17</a:t>
            </a:fld>
            <a:endParaRPr lang="en-US"/>
          </a:p>
        </p:txBody>
      </p:sp>
    </p:spTree>
    <p:extLst>
      <p:ext uri="{BB962C8B-B14F-4D97-AF65-F5344CB8AC3E}">
        <p14:creationId xmlns:p14="http://schemas.microsoft.com/office/powerpoint/2010/main" val="3089561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of open water safety tips graphic: </a:t>
            </a:r>
            <a:r>
              <a:rPr lang="en-US" dirty="0">
                <a:hlinkClick r:id="rId3"/>
              </a:rPr>
              <a:t>https://www.redcross.org/get-help/how-to-prepare-for-emergencies/types-of-emergencies/water-safety.html</a:t>
            </a:r>
            <a:endParaRPr lang="en-US" dirty="0"/>
          </a:p>
          <a:p>
            <a:endParaRPr lang="en-US" dirty="0"/>
          </a:p>
          <a:p>
            <a:r>
              <a:rPr lang="en-US" dirty="0"/>
              <a:t>Information taken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4"/>
              </a:rPr>
              <a:t>https://www.preventchildinjury.org/toolkits/swimmingpoolsafety</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5"/>
              </a:rPr>
              <a:t>https://www.healthychildren.org/English/safety-prevention/at-play/Pages/Summer-Safety-Tips-Sun-and-Water-Safety.aspx</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Water Safety: Open Water</a:t>
            </a:r>
          </a:p>
          <a:p>
            <a:pPr marL="171450" indent="-171450">
              <a:buFont typeface="Arial" panose="020B0604020202020204" pitchFamily="34" charset="0"/>
              <a:buChar char="•"/>
            </a:pPr>
            <a:r>
              <a:rPr lang="en-US" dirty="0"/>
              <a:t>Be aware of if you live near open water such as lakes, ponds, rivers, canals, etc. and remain alert</a:t>
            </a:r>
          </a:p>
          <a:p>
            <a:pPr marL="171450" indent="-171450">
              <a:buFont typeface="Arial" panose="020B0604020202020204" pitchFamily="34" charset="0"/>
              <a:buChar char="•"/>
            </a:pPr>
            <a:r>
              <a:rPr lang="en-US" dirty="0"/>
              <a:t>Always swim in a lifeguarded area</a:t>
            </a:r>
          </a:p>
          <a:p>
            <a:pPr marL="171450" indent="-171450">
              <a:buFont typeface="Arial" panose="020B0604020202020204" pitchFamily="34" charset="0"/>
              <a:buChar char="•"/>
            </a:pPr>
            <a:r>
              <a:rPr lang="en-US" dirty="0"/>
              <a:t>Children, inexperienced swimmers, and all boaters should wear U.S. Coast Guard-approved life jackets</a:t>
            </a:r>
          </a:p>
          <a:p>
            <a:pPr marL="628650" lvl="1" indent="-171450">
              <a:buFont typeface="Arial" panose="020B0604020202020204" pitchFamily="34" charset="0"/>
              <a:buChar char="•"/>
            </a:pPr>
            <a:r>
              <a:rPr lang="en-US" dirty="0"/>
              <a:t>Water wings and noodles are not a substitution for a proper life jacket</a:t>
            </a:r>
          </a:p>
          <a:p>
            <a:pPr marL="171450" indent="-171450">
              <a:buFont typeface="Arial" panose="020B0604020202020204" pitchFamily="34" charset="0"/>
              <a:buChar char="•"/>
            </a:pPr>
            <a:r>
              <a:rPr lang="en-US" dirty="0"/>
              <a:t>Avoid drinking alcoholic beverages while boating</a:t>
            </a:r>
          </a:p>
          <a:p>
            <a:pPr marL="171450" indent="-171450">
              <a:buFont typeface="Arial" panose="020B0604020202020204" pitchFamily="34" charset="0"/>
              <a:buChar char="•"/>
            </a:pPr>
            <a:r>
              <a:rPr lang="en-US" dirty="0"/>
              <a:t>Take extra precautions to keep infants and young kids warm</a:t>
            </a:r>
          </a:p>
          <a:p>
            <a:pPr marL="171450" indent="-171450">
              <a:buFont typeface="Arial" panose="020B0604020202020204" pitchFamily="34" charset="0"/>
              <a:buChar char="•"/>
            </a:pPr>
            <a:r>
              <a:rPr lang="en-US" dirty="0"/>
              <a:t>Make sure kids swim only in areas designated for swimming</a:t>
            </a:r>
          </a:p>
          <a:p>
            <a:pPr marL="171450" indent="-171450">
              <a:buFont typeface="Arial" panose="020B0604020202020204" pitchFamily="34" charset="0"/>
              <a:buChar char="•"/>
            </a:pPr>
            <a:r>
              <a:rPr lang="en-US" dirty="0"/>
              <a:t>Teach children not to dive into open water</a:t>
            </a:r>
          </a:p>
          <a:p>
            <a:pPr marL="171450" indent="-171450">
              <a:buFont typeface="Arial" panose="020B0604020202020204" pitchFamily="34" charset="0"/>
              <a:buChar char="•"/>
            </a:pPr>
            <a:r>
              <a:rPr lang="en-US" dirty="0"/>
              <a:t>Get out and away from water in the case of a storm</a:t>
            </a:r>
          </a:p>
        </p:txBody>
      </p:sp>
      <p:sp>
        <p:nvSpPr>
          <p:cNvPr id="4" name="Slide Number Placeholder 3"/>
          <p:cNvSpPr>
            <a:spLocks noGrp="1"/>
          </p:cNvSpPr>
          <p:nvPr>
            <p:ph type="sldNum" sz="quarter" idx="5"/>
          </p:nvPr>
        </p:nvSpPr>
        <p:spPr/>
        <p:txBody>
          <a:bodyPr/>
          <a:lstStyle/>
          <a:p>
            <a:fld id="{D6645989-A7B2-484B-95BC-C1F0CD2CFE99}" type="slidenum">
              <a:rPr lang="en-US" smtClean="0"/>
              <a:t>18</a:t>
            </a:fld>
            <a:endParaRPr lang="en-US"/>
          </a:p>
        </p:txBody>
      </p:sp>
    </p:spTree>
    <p:extLst>
      <p:ext uri="{BB962C8B-B14F-4D97-AF65-F5344CB8AC3E}">
        <p14:creationId xmlns:p14="http://schemas.microsoft.com/office/powerpoint/2010/main" val="1338595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Video of Water Safety: Open Water: </a:t>
            </a:r>
            <a:r>
              <a:rPr lang="en-US" dirty="0">
                <a:hlinkClick r:id="rId3"/>
              </a:rPr>
              <a:t>https://www.youtube.com/watch?v=iMTyT7y6weU&amp;feature=youtu.be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Length: 41 sec</a:t>
            </a:r>
          </a:p>
        </p:txBody>
      </p:sp>
      <p:sp>
        <p:nvSpPr>
          <p:cNvPr id="4" name="Slide Number Placeholder 3"/>
          <p:cNvSpPr>
            <a:spLocks noGrp="1"/>
          </p:cNvSpPr>
          <p:nvPr>
            <p:ph type="sldNum" sz="quarter" idx="5"/>
          </p:nvPr>
        </p:nvSpPr>
        <p:spPr/>
        <p:txBody>
          <a:bodyPr/>
          <a:lstStyle/>
          <a:p>
            <a:fld id="{D6645989-A7B2-484B-95BC-C1F0CD2CFE99}" type="slidenum">
              <a:rPr lang="en-US" smtClean="0"/>
              <a:t>19</a:t>
            </a:fld>
            <a:endParaRPr lang="en-US"/>
          </a:p>
        </p:txBody>
      </p:sp>
    </p:spTree>
    <p:extLst>
      <p:ext uri="{BB962C8B-B14F-4D97-AF65-F5344CB8AC3E}">
        <p14:creationId xmlns:p14="http://schemas.microsoft.com/office/powerpoint/2010/main" val="247435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Sierra-Sacramento Region Innovative Partnerships Program is a 14-county collaborative of Child Abuse Prevention Councils (CAPCs). The collaborative is composed of CAPCs from Alpine, Amador, Calaveras, El Dorado, Inyo, Mono, Nevada (East), Nevada (West), Placer (West/South), Placer (North), Sierra, Sutter, Tuolumne, Yolo, and Yuba Counties. The Sierra-Sacramento Region Innovative Partnerships Program joins the California Department of Social Services/Office of Child Abuse Prevention in our mutual goals of strengthening the capacity of prevention networks to build resiliency in families and implement prevention practices to reduce child abuse and neglect.</a:t>
            </a:r>
          </a:p>
          <a:p>
            <a:br>
              <a:rPr lang="en-US" dirty="0"/>
            </a:br>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2</a:t>
            </a:fld>
            <a:endParaRPr lang="en-US"/>
          </a:p>
        </p:txBody>
      </p:sp>
    </p:spTree>
    <p:extLst>
      <p:ext uri="{BB962C8B-B14F-4D97-AF65-F5344CB8AC3E}">
        <p14:creationId xmlns:p14="http://schemas.microsoft.com/office/powerpoint/2010/main" val="1796125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Information taken from: </a:t>
            </a:r>
            <a:r>
              <a:rPr lang="en-US" dirty="0">
                <a:hlinkClick r:id="rId3"/>
              </a:rPr>
              <a:t>https://www.bbc.co.uk/programmes/articles/1L2dJ3KQsjJPXdZ4Vp3jckh/what-to-do-if-someone-is-drowning</a:t>
            </a:r>
            <a:endParaRPr lang="en-US" dirty="0"/>
          </a:p>
          <a:p>
            <a:pPr algn="just"/>
            <a:endParaRPr lang="en-US" dirty="0"/>
          </a:p>
          <a:p>
            <a:pPr algn="just"/>
            <a:r>
              <a:rPr lang="en-US" dirty="0"/>
              <a:t>What to do if someone is drowning:</a:t>
            </a:r>
          </a:p>
          <a:p>
            <a:pPr marL="171450" indent="-171450" algn="just">
              <a:buFont typeface="Arial" panose="020B0604020202020204" pitchFamily="34" charset="0"/>
              <a:buChar char="•"/>
            </a:pPr>
            <a:r>
              <a:rPr lang="en-US" dirty="0"/>
              <a:t>Get them out of the water, if possible</a:t>
            </a:r>
          </a:p>
          <a:p>
            <a:pPr marL="171450" indent="-171450" algn="just">
              <a:buFont typeface="Arial" panose="020B0604020202020204" pitchFamily="34" charset="0"/>
              <a:buChar char="•"/>
            </a:pPr>
            <a:r>
              <a:rPr lang="en-US" dirty="0"/>
              <a:t>Yell for help if you are on your own</a:t>
            </a:r>
          </a:p>
          <a:p>
            <a:pPr marL="171450" indent="-171450" algn="just">
              <a:buFont typeface="Arial" panose="020B0604020202020204" pitchFamily="34" charset="0"/>
              <a:buChar char="•"/>
            </a:pPr>
            <a:r>
              <a:rPr lang="en-US" dirty="0"/>
              <a:t>Have someone else call 911 if possible</a:t>
            </a:r>
          </a:p>
          <a:p>
            <a:pPr marL="171450" indent="-171450" algn="just">
              <a:buFont typeface="Arial" panose="020B0604020202020204" pitchFamily="34" charset="0"/>
              <a:buChar char="•"/>
            </a:pPr>
            <a:r>
              <a:rPr lang="en-US" dirty="0"/>
              <a:t>Perform lifesaving techniques, in the following order:</a:t>
            </a:r>
          </a:p>
          <a:p>
            <a:pPr marL="628650" lvl="1" indent="-171450" algn="just">
              <a:buFont typeface="Arial" panose="020B0604020202020204" pitchFamily="34" charset="0"/>
              <a:buChar char="•"/>
            </a:pPr>
            <a:r>
              <a:rPr lang="en-US" dirty="0"/>
              <a:t>Try to wake the person. Shake them, or even pinch their earlobe if you need to!</a:t>
            </a:r>
          </a:p>
          <a:p>
            <a:pPr marL="628650" lvl="1" indent="-171450" algn="just">
              <a:buFont typeface="Arial" panose="020B0604020202020204" pitchFamily="34" charset="0"/>
              <a:buChar char="•"/>
            </a:pPr>
            <a:r>
              <a:rPr lang="en-US" dirty="0"/>
              <a:t>Lie them on their back and tilt their head and chin backwards. This will help to clear their airway.</a:t>
            </a:r>
          </a:p>
          <a:p>
            <a:pPr marL="628650" lvl="1" indent="-171450" algn="just">
              <a:buFont typeface="Arial" panose="020B0604020202020204" pitchFamily="34" charset="0"/>
              <a:buChar char="•"/>
            </a:pPr>
            <a:r>
              <a:rPr lang="en-US" dirty="0"/>
              <a:t>Check for breathing. Look to see if their chest is rising and falling. Feel for their breath on your cheek. Listen for breathing sounds.</a:t>
            </a:r>
          </a:p>
          <a:p>
            <a:pPr marL="628650" lvl="1" indent="-171450" algn="just">
              <a:buFont typeface="Arial" panose="020B0604020202020204" pitchFamily="34" charset="0"/>
              <a:buChar char="•"/>
            </a:pPr>
            <a:r>
              <a:rPr lang="en-US" dirty="0"/>
              <a:t>If no sign of breath, give the person 5 rescue breaths.</a:t>
            </a:r>
          </a:p>
          <a:p>
            <a:pPr marL="628650" lvl="1" indent="-171450" algn="just">
              <a:buFont typeface="Arial" panose="020B0604020202020204" pitchFamily="34" charset="0"/>
              <a:buChar char="•"/>
            </a:pPr>
            <a:r>
              <a:rPr lang="en-US" dirty="0"/>
              <a:t>Perform CPR.</a:t>
            </a:r>
          </a:p>
          <a:p>
            <a:pPr marL="171450" lvl="0" indent="-171450" algn="just">
              <a:buFont typeface="Arial" panose="020B0604020202020204" pitchFamily="34" charset="0"/>
              <a:buChar char="•"/>
            </a:pPr>
            <a:r>
              <a:rPr lang="en-US" dirty="0"/>
              <a:t>If you are on your own, now is the time to call 911.</a:t>
            </a:r>
          </a:p>
          <a:p>
            <a:pPr marL="628650" lvl="1" indent="-171450" algn="just">
              <a:buFont typeface="Arial" panose="020B0604020202020204" pitchFamily="34" charset="0"/>
              <a:buChar char="•"/>
            </a:pPr>
            <a:r>
              <a:rPr lang="en-US" dirty="0"/>
              <a:t>While waiting for emergency services, continue 30 chest compressions followed by 2 rescue breaths.</a:t>
            </a:r>
          </a:p>
          <a:p>
            <a:pPr marL="171450" lvl="0" indent="-171450" algn="just">
              <a:buFont typeface="Arial" panose="020B0604020202020204" pitchFamily="34" charset="0"/>
              <a:buChar char="•"/>
            </a:pPr>
            <a:r>
              <a:rPr lang="en-US" dirty="0"/>
              <a:t>If the person begins breathing before emergency services arrives, roll them onto their side with their leg and arm bent and their head tilted slightly back.</a:t>
            </a:r>
          </a:p>
        </p:txBody>
      </p:sp>
      <p:sp>
        <p:nvSpPr>
          <p:cNvPr id="4" name="Slide Number Placeholder 3"/>
          <p:cNvSpPr>
            <a:spLocks noGrp="1"/>
          </p:cNvSpPr>
          <p:nvPr>
            <p:ph type="sldNum" sz="quarter" idx="5"/>
          </p:nvPr>
        </p:nvSpPr>
        <p:spPr/>
        <p:txBody>
          <a:bodyPr/>
          <a:lstStyle/>
          <a:p>
            <a:fld id="{D6645989-A7B2-484B-95BC-C1F0CD2CFE99}" type="slidenum">
              <a:rPr lang="en-US" smtClean="0"/>
              <a:t>20</a:t>
            </a:fld>
            <a:endParaRPr lang="en-US"/>
          </a:p>
        </p:txBody>
      </p:sp>
    </p:spTree>
    <p:extLst>
      <p:ext uri="{BB962C8B-B14F-4D97-AF65-F5344CB8AC3E}">
        <p14:creationId xmlns:p14="http://schemas.microsoft.com/office/powerpoint/2010/main" val="988164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21</a:t>
            </a:fld>
            <a:endParaRPr lang="en-US"/>
          </a:p>
        </p:txBody>
      </p:sp>
    </p:spTree>
    <p:extLst>
      <p:ext uri="{BB962C8B-B14F-4D97-AF65-F5344CB8AC3E}">
        <p14:creationId xmlns:p14="http://schemas.microsoft.com/office/powerpoint/2010/main" val="490045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6645989-A7B2-484B-95BC-C1F0CD2CFE99}" type="slidenum">
              <a:rPr lang="en-US" smtClean="0"/>
              <a:t>22</a:t>
            </a:fld>
            <a:endParaRPr lang="en-US"/>
          </a:p>
        </p:txBody>
      </p:sp>
    </p:spTree>
    <p:extLst>
      <p:ext uri="{BB962C8B-B14F-4D97-AF65-F5344CB8AC3E}">
        <p14:creationId xmlns:p14="http://schemas.microsoft.com/office/powerpoint/2010/main" val="3206333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Children’s Safety Network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3"/>
              </a:rPr>
              <a:t>https://www.childrenssafetynetwork.org/injury-topics/drowning-prevention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t>Prevent Child Injury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4"/>
              </a:rPr>
              <a:t>https://www.preventchildinjury.org/toolkits/swimmingpoolsafety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t>Home Safety Council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5"/>
              </a:rPr>
              <a:t>http://www.homesafetycouncil.org/SafetyGuide/sg_water_w002.asp</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t>Safe Kids Worldwide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6"/>
              </a:rPr>
              <a:t>https://safekids.org/watersafety</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7"/>
              </a:rPr>
              <a:t>https://safekids.org/safetytips/field_risks/swimming-and-water</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8"/>
              </a:rPr>
              <a:t>https://safekids.org/safetytips/field_risks/boating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t>Healthy Children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9"/>
              </a:rPr>
              <a:t>https://www.healthychildren.org/English/safety-prevention/at-play/Pages/5-Water-Safety-Tips-for-Kids-of-all-Ages.aspx</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10"/>
              </a:rPr>
              <a:t>https://www.healthychildren.org/English/safety-prevention/at-play/Pages/Water-Safety-And-Young-Children.aspx</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11"/>
              </a:rPr>
              <a:t>https://www.healthychildren.org/English/safety-prevention/at-play/Pages/swim-lessons.aspx</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12"/>
              </a:rPr>
              <a:t>https://www.healthychildren.org/English/safety-prevention/at-play/Pages/Infant-Water-Safety.aspx</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13"/>
              </a:rPr>
              <a:t>https://www.healthychildren.org/English/safety-prevention/at-play/Pages/Pool-Dangers-Drowning-Prevention-When-Not-Swimming-Time.aspx</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14"/>
              </a:rPr>
              <a:t>https://www.healthychildren.org/English/safety-prevention/at-play/Pages/Life-Jackets-and-Life-Preservers.aspx</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15"/>
              </a:rPr>
              <a:t>https://www.healthychildren.org/English/safety-prevention/at-play/Pages/Summer-Safety-Tips-Sun-and-Water-Safety.aspx</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t>American Academy of Pediatrics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16"/>
              </a:rPr>
              <a:t>https://www.aap.org/en-us/about-the-aap/aap-press-room/campaigns/drowning-prevention/Pages/default.aspx</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t>CDC-Home and Recreational Safety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17"/>
              </a:rPr>
              <a:t>https://www.cdc.gov/homeandrecreationalsafety/water-safety/waterinjuries-factsheet.html</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18"/>
              </a:rPr>
              <a:t>https://www.cdc.gov/homeandrecreationalsafety/water-safety/index.html</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19"/>
              </a:rPr>
              <a:t>https://www.cdc.gov/safechild/drowning/index.html</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t>Pool Safely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20"/>
              </a:rPr>
              <a:t>https://www.poolsafely.gov/</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t>CPSC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21"/>
              </a:rPr>
              <a:t>https://www.cpsc.gov/Research--Statistics/Injury-Statistics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t>Mayo Clinic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22"/>
              </a:rPr>
              <a:t>https://www.mayoclinic.org/healthy-lifestyle/infant-and-toddler-health/in-depth/child-safety/art-20044744</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t>Red Cross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23"/>
              </a:rPr>
              <a:t>https://www.redcross.org/get-help/how-to-prepare-for-emergencies/types-of-emergencies/water-safety/drowning-prevention-and-facts.html</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t>National Drowning Prevention Alliance (NDPA)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24"/>
              </a:rPr>
              <a:t>https://ndpa.org/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t>National Safety Council (NSC)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25"/>
              </a:rPr>
              <a:t>https://www.nsc.org/home-safety/tools-resources/seasonal-safety/drowning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t>California Department of Developmental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26"/>
              </a:rPr>
              <a:t>https://www.dds.ca.gov/initiatives/drowning-prevention/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t>Nationwide Children’s Hospital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27"/>
              </a:rPr>
              <a:t>https://www.nationwidechildrens.org/research/areas-of-research/center-for-injury-research-and-policy/injury-topics/sports-recreation/drowning-prevention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t>The World’s Largest Swim Lesson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28"/>
              </a:rPr>
              <a:t>https://www.wlsl.org/WLSL/For_Parents/Water_Safety_Tips/WLSL/Water_Safety.aspx?hkey=eff68728-2c9b-4112-a48f-84d23256e49c</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29"/>
              </a:rPr>
              <a:t>https://www.wlsl.org/WLSL/The_Event/Drowning_Data/WLSL/Drowning_Data.aspx?hkey=7f1070a1-83e1-4c58-857d-ea086b4ae231</a:t>
            </a:r>
            <a:endParaRPr lang="en-US" sz="120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Levi’s Legacy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0"/>
              </a:rPr>
              <a:t>https://www.levislegacy.com/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6645989-A7B2-484B-95BC-C1F0CD2CFE99}" type="slidenum">
              <a:rPr lang="en-US" smtClean="0"/>
              <a:t>23</a:t>
            </a:fld>
            <a:endParaRPr lang="en-US"/>
          </a:p>
        </p:txBody>
      </p:sp>
    </p:spTree>
    <p:extLst>
      <p:ext uri="{BB962C8B-B14F-4D97-AF65-F5344CB8AC3E}">
        <p14:creationId xmlns:p14="http://schemas.microsoft.com/office/powerpoint/2010/main" val="2666287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24</a:t>
            </a:fld>
            <a:endParaRPr lang="en-US"/>
          </a:p>
        </p:txBody>
      </p:sp>
    </p:spTree>
    <p:extLst>
      <p:ext uri="{BB962C8B-B14F-4D97-AF65-F5344CB8AC3E}">
        <p14:creationId xmlns:p14="http://schemas.microsoft.com/office/powerpoint/2010/main" val="3251720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25</a:t>
            </a:fld>
            <a:endParaRPr lang="en-US"/>
          </a:p>
        </p:txBody>
      </p:sp>
    </p:spTree>
    <p:extLst>
      <p:ext uri="{BB962C8B-B14F-4D97-AF65-F5344CB8AC3E}">
        <p14:creationId xmlns:p14="http://schemas.microsoft.com/office/powerpoint/2010/main" val="29589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a:t>
            </a:r>
            <a:r>
              <a:rPr lang="en-US" dirty="0">
                <a:hlinkClick r:id="rId3"/>
              </a:rPr>
              <a:t>https://www.healthychildren.org/English/safety-prevention/at-play/Pages/Summer-Safety-Tips-Sun-and-Water-Safety.aspx</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purpose of this training is to provide information, tools, and resources to parents and caregivers of children age 0 to 5 that maximize safety and prevent unintentional injuries. By the end of this training, the participant will be informed as to how to prevent unintentional water-related injuries in the home, around pools, and near open water.</a:t>
            </a:r>
          </a:p>
          <a:p>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3</a:t>
            </a:fld>
            <a:endParaRPr lang="en-US"/>
          </a:p>
        </p:txBody>
      </p:sp>
    </p:spTree>
    <p:extLst>
      <p:ext uri="{BB962C8B-B14F-4D97-AF65-F5344CB8AC3E}">
        <p14:creationId xmlns:p14="http://schemas.microsoft.com/office/powerpoint/2010/main" val="4211624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4</a:t>
            </a:fld>
            <a:endParaRPr lang="en-US"/>
          </a:p>
        </p:txBody>
      </p:sp>
    </p:spTree>
    <p:extLst>
      <p:ext uri="{BB962C8B-B14F-4D97-AF65-F5344CB8AC3E}">
        <p14:creationId xmlns:p14="http://schemas.microsoft.com/office/powerpoint/2010/main" val="1082980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taken from: </a:t>
            </a:r>
            <a:r>
              <a:rPr lang="en-US" dirty="0">
                <a:hlinkClick r:id="rId3"/>
              </a:rPr>
              <a:t>https://www.cdc.gov/homeandrecreationalsafety/water-safety/waterinjuries-factsheet.html</a:t>
            </a:r>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5</a:t>
            </a:fld>
            <a:endParaRPr lang="en-US"/>
          </a:p>
        </p:txBody>
      </p:sp>
    </p:spTree>
    <p:extLst>
      <p:ext uri="{BB962C8B-B14F-4D97-AF65-F5344CB8AC3E}">
        <p14:creationId xmlns:p14="http://schemas.microsoft.com/office/powerpoint/2010/main" val="4185697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of Non-Pool &amp; Non-Spa Product-Related Submersions Reported to CPSC Staff for Children Younger than 5 Years Old by Victim Age Category, 2006-2010: </a:t>
            </a:r>
            <a:r>
              <a:rPr lang="en-US" dirty="0">
                <a:hlinkClick r:id="rId3"/>
              </a:rPr>
              <a:t>https://www.cpsc.gov/s3fs-public/pdfs/nonpoolsub2012.pdf</a:t>
            </a:r>
            <a:endParaRPr lang="en-US" dirty="0"/>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Severity</a:t>
            </a:r>
          </a:p>
          <a:p>
            <a:pPr marL="628650" lvl="1" indent="-171450">
              <a:buFont typeface="Arial" panose="020B0604020202020204" pitchFamily="34" charset="0"/>
              <a:buChar char="•"/>
            </a:pPr>
            <a:r>
              <a:rPr lang="en-US" dirty="0"/>
              <a:t>434 (63 percent) were fatalities</a:t>
            </a:r>
          </a:p>
          <a:p>
            <a:pPr marL="628650" lvl="1" indent="-171450">
              <a:buFont typeface="Arial" panose="020B0604020202020204" pitchFamily="34" charset="0"/>
              <a:buChar char="•"/>
            </a:pPr>
            <a:r>
              <a:rPr lang="en-US" dirty="0"/>
              <a:t>233 (34 percent) were injuries</a:t>
            </a:r>
          </a:p>
          <a:p>
            <a:pPr marL="628650" lvl="1" indent="-171450">
              <a:buFont typeface="Arial" panose="020B0604020202020204" pitchFamily="34" charset="0"/>
              <a:buChar char="•"/>
            </a:pPr>
            <a:r>
              <a:rPr lang="en-US" dirty="0"/>
              <a:t>17 (2 percent) were incidents with no apparent injury or unknown injury</a:t>
            </a:r>
          </a:p>
          <a:p>
            <a:pPr marL="171450" lvl="0" indent="-171450">
              <a:buFont typeface="Arial" panose="020B0604020202020204" pitchFamily="34" charset="0"/>
              <a:buChar char="•"/>
            </a:pPr>
            <a:r>
              <a:rPr lang="en-US" dirty="0"/>
              <a:t>Majority of the victims were younger than 2 years old (562 incidents, 82 percent)</a:t>
            </a:r>
          </a:p>
          <a:p>
            <a:pPr marL="171450" lvl="0" indent="-171450">
              <a:buFont typeface="Arial" panose="020B0604020202020204" pitchFamily="34" charset="0"/>
              <a:buChar char="•"/>
            </a:pPr>
            <a:r>
              <a:rPr lang="en-US" dirty="0"/>
              <a:t>Gender patterns observed were more males (367 incidents, 54 percent) than females (308 incidents, 45 percent)</a:t>
            </a:r>
          </a:p>
          <a:p>
            <a:pPr marL="171450" lvl="0" indent="-171450">
              <a:buFont typeface="Arial" panose="020B0604020202020204" pitchFamily="34" charset="0"/>
              <a:buChar char="•"/>
            </a:pPr>
            <a:r>
              <a:rPr lang="en-US" dirty="0"/>
              <a:t>Majority of the incidents occurred at a residence (632 incidents, 92 percent)</a:t>
            </a:r>
          </a:p>
        </p:txBody>
      </p:sp>
      <p:sp>
        <p:nvSpPr>
          <p:cNvPr id="4" name="Slide Number Placeholder 3"/>
          <p:cNvSpPr>
            <a:spLocks noGrp="1"/>
          </p:cNvSpPr>
          <p:nvPr>
            <p:ph type="sldNum" sz="quarter" idx="5"/>
          </p:nvPr>
        </p:nvSpPr>
        <p:spPr/>
        <p:txBody>
          <a:bodyPr/>
          <a:lstStyle/>
          <a:p>
            <a:fld id="{D6645989-A7B2-484B-95BC-C1F0CD2CFE99}" type="slidenum">
              <a:rPr lang="en-US" smtClean="0"/>
              <a:t>6</a:t>
            </a:fld>
            <a:endParaRPr lang="en-US"/>
          </a:p>
        </p:txBody>
      </p:sp>
    </p:spTree>
    <p:extLst>
      <p:ext uri="{BB962C8B-B14F-4D97-AF65-F5344CB8AC3E}">
        <p14:creationId xmlns:p14="http://schemas.microsoft.com/office/powerpoint/2010/main" val="3226509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of Estimated Number of ED-Treated Nonfatal Pool or Spa Drowning Injuries Children Younger than 15 Years of Age, 2017-2019: </a:t>
            </a:r>
            <a:r>
              <a:rPr lang="en-US" dirty="0">
                <a:hlinkClick r:id="rId3"/>
              </a:rPr>
              <a:t>https://www.cpsc.gov/s3fs-public/2020-Submersion-Report-4-29-20_0.pdf?ghYmKOmkLBzmXo6Rjm96Qkn16JCpM1ir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of Drowning Deaths Reported to CPSC Staff Associated with Pools or Spas Children Younger than 15 Years of Age, 2015-2017: </a:t>
            </a:r>
            <a:r>
              <a:rPr lang="en-US" dirty="0">
                <a:hlinkClick r:id="rId3"/>
              </a:rPr>
              <a:t>https://www.cpsc.gov/s3fs-public/2020-Submersion-Report-4-29-20_0.pdf?ghYmKOmkLBzmXo6Rjm96Qkn16JCpM1ir</a:t>
            </a:r>
            <a:endParaRPr lang="en-US" dirty="0"/>
          </a:p>
          <a:p>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7</a:t>
            </a:fld>
            <a:endParaRPr lang="en-US"/>
          </a:p>
        </p:txBody>
      </p:sp>
    </p:spTree>
    <p:extLst>
      <p:ext uri="{BB962C8B-B14F-4D97-AF65-F5344CB8AC3E}">
        <p14:creationId xmlns:p14="http://schemas.microsoft.com/office/powerpoint/2010/main" val="2249781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taken from:</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Notes on County Statistics: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8</a:t>
            </a:fld>
            <a:endParaRPr lang="en-US"/>
          </a:p>
        </p:txBody>
      </p:sp>
    </p:spTree>
    <p:extLst>
      <p:ext uri="{BB962C8B-B14F-4D97-AF65-F5344CB8AC3E}">
        <p14:creationId xmlns:p14="http://schemas.microsoft.com/office/powerpoint/2010/main" val="2559482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9</a:t>
            </a:fld>
            <a:endParaRPr lang="en-US"/>
          </a:p>
        </p:txBody>
      </p:sp>
    </p:spTree>
    <p:extLst>
      <p:ext uri="{BB962C8B-B14F-4D97-AF65-F5344CB8AC3E}">
        <p14:creationId xmlns:p14="http://schemas.microsoft.com/office/powerpoint/2010/main" val="3693060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2"/>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AEE56EE-37B5-4235-92F5-555FAD41DBEB}" type="datetimeFigureOut">
              <a:rPr lang="en-US" smtClean="0"/>
              <a:t>5/13/2022</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A977706-BBDD-440C-96DD-2B42F9B13221}"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098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E56EE-37B5-4235-92F5-555FAD41DBEB}"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77706-BBDD-440C-96DD-2B42F9B13221}" type="slidenum">
              <a:rPr lang="en-US" smtClean="0"/>
              <a:t>‹#›</a:t>
            </a:fld>
            <a:endParaRPr lang="en-US"/>
          </a:p>
        </p:txBody>
      </p:sp>
    </p:spTree>
    <p:extLst>
      <p:ext uri="{BB962C8B-B14F-4D97-AF65-F5344CB8AC3E}">
        <p14:creationId xmlns:p14="http://schemas.microsoft.com/office/powerpoint/2010/main" val="121558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E56EE-37B5-4235-92F5-555FAD41DBEB}"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77706-BBDD-440C-96DD-2B42F9B13221}" type="slidenum">
              <a:rPr lang="en-US" smtClean="0"/>
              <a:t>‹#›</a:t>
            </a:fld>
            <a:endParaRPr lang="en-US"/>
          </a:p>
        </p:txBody>
      </p:sp>
    </p:spTree>
    <p:extLst>
      <p:ext uri="{BB962C8B-B14F-4D97-AF65-F5344CB8AC3E}">
        <p14:creationId xmlns:p14="http://schemas.microsoft.com/office/powerpoint/2010/main" val="62099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E56EE-37B5-4235-92F5-555FAD41DBEB}"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77706-BBDD-440C-96DD-2B42F9B13221}" type="slidenum">
              <a:rPr lang="en-US" smtClean="0"/>
              <a:t>‹#›</a:t>
            </a:fld>
            <a:endParaRPr lang="en-US"/>
          </a:p>
        </p:txBody>
      </p:sp>
    </p:spTree>
    <p:extLst>
      <p:ext uri="{BB962C8B-B14F-4D97-AF65-F5344CB8AC3E}">
        <p14:creationId xmlns:p14="http://schemas.microsoft.com/office/powerpoint/2010/main" val="353030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EE56EE-37B5-4235-92F5-555FAD41DBEB}"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77706-BBDD-440C-96DD-2B42F9B13221}"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566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EE56EE-37B5-4235-92F5-555FAD41DBEB}"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77706-BBDD-440C-96DD-2B42F9B13221}" type="slidenum">
              <a:rPr lang="en-US" smtClean="0"/>
              <a:t>‹#›</a:t>
            </a:fld>
            <a:endParaRPr lang="en-US"/>
          </a:p>
        </p:txBody>
      </p:sp>
    </p:spTree>
    <p:extLst>
      <p:ext uri="{BB962C8B-B14F-4D97-AF65-F5344CB8AC3E}">
        <p14:creationId xmlns:p14="http://schemas.microsoft.com/office/powerpoint/2010/main" val="1404989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EE56EE-37B5-4235-92F5-555FAD41DBEB}" type="datetimeFigureOut">
              <a:rPr lang="en-US" smtClean="0"/>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977706-BBDD-440C-96DD-2B42F9B13221}" type="slidenum">
              <a:rPr lang="en-US" smtClean="0"/>
              <a:t>‹#›</a:t>
            </a:fld>
            <a:endParaRPr lang="en-US"/>
          </a:p>
        </p:txBody>
      </p:sp>
    </p:spTree>
    <p:extLst>
      <p:ext uri="{BB962C8B-B14F-4D97-AF65-F5344CB8AC3E}">
        <p14:creationId xmlns:p14="http://schemas.microsoft.com/office/powerpoint/2010/main" val="11431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EE56EE-37B5-4235-92F5-555FAD41DBEB}" type="datetimeFigureOut">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77706-BBDD-440C-96DD-2B42F9B13221}" type="slidenum">
              <a:rPr lang="en-US" smtClean="0"/>
              <a:t>‹#›</a:t>
            </a:fld>
            <a:endParaRPr lang="en-US"/>
          </a:p>
        </p:txBody>
      </p:sp>
    </p:spTree>
    <p:extLst>
      <p:ext uri="{BB962C8B-B14F-4D97-AF65-F5344CB8AC3E}">
        <p14:creationId xmlns:p14="http://schemas.microsoft.com/office/powerpoint/2010/main" val="2514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E56EE-37B5-4235-92F5-555FAD41DBEB}" type="datetimeFigureOut">
              <a:rPr lang="en-US" smtClean="0"/>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977706-BBDD-440C-96DD-2B42F9B13221}" type="slidenum">
              <a:rPr lang="en-US" smtClean="0"/>
              <a:t>‹#›</a:t>
            </a:fld>
            <a:endParaRPr lang="en-US"/>
          </a:p>
        </p:txBody>
      </p:sp>
    </p:spTree>
    <p:extLst>
      <p:ext uri="{BB962C8B-B14F-4D97-AF65-F5344CB8AC3E}">
        <p14:creationId xmlns:p14="http://schemas.microsoft.com/office/powerpoint/2010/main" val="3523078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EE56EE-37B5-4235-92F5-555FAD41DBEB}"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77706-BBDD-440C-96DD-2B42F9B13221}" type="slidenum">
              <a:rPr lang="en-US" smtClean="0"/>
              <a:t>‹#›</a:t>
            </a:fld>
            <a:endParaRPr lang="en-US"/>
          </a:p>
        </p:txBody>
      </p:sp>
    </p:spTree>
    <p:extLst>
      <p:ext uri="{BB962C8B-B14F-4D97-AF65-F5344CB8AC3E}">
        <p14:creationId xmlns:p14="http://schemas.microsoft.com/office/powerpoint/2010/main" val="713973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EE56EE-37B5-4235-92F5-555FAD41DBEB}"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77706-BBDD-440C-96DD-2B42F9B13221}" type="slidenum">
              <a:rPr lang="en-US" smtClean="0"/>
              <a:t>‹#›</a:t>
            </a:fld>
            <a:endParaRPr lang="en-US"/>
          </a:p>
        </p:txBody>
      </p:sp>
    </p:spTree>
    <p:extLst>
      <p:ext uri="{BB962C8B-B14F-4D97-AF65-F5344CB8AC3E}">
        <p14:creationId xmlns:p14="http://schemas.microsoft.com/office/powerpoint/2010/main" val="56329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AEE56EE-37B5-4235-92F5-555FAD41DBEB}" type="datetimeFigureOut">
              <a:rPr lang="en-US" smtClean="0"/>
              <a:t>5/13/2022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A977706-BBDD-440C-96DD-2B42F9B13221}" type="slidenum">
              <a:rPr lang="en-US" smtClean="0"/>
              <a:t>‹#›</a:t>
            </a:fld>
            <a:endParaRPr lang="en-US"/>
          </a:p>
        </p:txBody>
      </p:sp>
    </p:spTree>
    <p:extLst>
      <p:ext uri="{BB962C8B-B14F-4D97-AF65-F5344CB8AC3E}">
        <p14:creationId xmlns:p14="http://schemas.microsoft.com/office/powerpoint/2010/main" val="3098877041"/>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hyperlink" Target="https://safekids.org/infographic/protecting-children-your-hom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hyperlink" Target="http://www.homesafetycouncil.org/SafetyGuide/sg_water_w003.asp" TargetMode="External"/><Relationship Id="rId3" Type="http://schemas.openxmlformats.org/officeDocument/2006/relationships/hyperlink" Target="https://www.healthychildren.org/English/safety-prevention/at-play/Pages/Infant-Water-Safety.aspx" TargetMode="External"/><Relationship Id="rId7" Type="http://schemas.openxmlformats.org/officeDocument/2006/relationships/hyperlink" Target="https://www.preventchildinjury.org/toolkits/swimmingpoolsafet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oolsafely.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preventchildinjury.org/toolkits/swimmingpoolsafety"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s://www.dds.ca.gov/wp-content/uploads/2019/05/Drowning_Prevention_Infographic_English.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safekids.org/watersafety" TargetMode="External"/><Relationship Id="rId5" Type="http://schemas.openxmlformats.org/officeDocument/2006/relationships/hyperlink" Target="https://www.preventchildinjury.org/toolkits/swimmingpoolsafety" TargetMode="Externa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TuyJK9NZ1Ro?feature=oembed" TargetMode="External"/><Relationship Id="rId5" Type="http://schemas.openxmlformats.org/officeDocument/2006/relationships/image" Target="../media/image16.jpeg"/><Relationship Id="rId4" Type="http://schemas.openxmlformats.org/officeDocument/2006/relationships/hyperlink" Target="https://www.youtube.com/watch?feature=emb_logo&amp;v=TuyJK9NZ1Ro"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afekids.org/sites/default/files/dangerous_waters_research_report.pdf" TargetMode="External"/><Relationship Id="rId7" Type="http://schemas.openxmlformats.org/officeDocument/2006/relationships/hyperlink" Target="https://www.preventchildinjury.org/toolkits/swimmingpoolsafet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safekids.org/safetytips/field_risks/boating" TargetMode="External"/><Relationship Id="rId5" Type="http://schemas.openxmlformats.org/officeDocument/2006/relationships/hyperlink" Target="https://safekids.org/watersafety" TargetMode="Externa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s://www.redcross.org/get-help/how-to-prepare-for-emergencies/types-of-emergencies/water-safety.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healthychildren.org/English/safety-prevention/at-play/Pages/Summer-Safety-Tips-Sun-and-Water-Safety.aspx" TargetMode="External"/><Relationship Id="rId5" Type="http://schemas.openxmlformats.org/officeDocument/2006/relationships/hyperlink" Target="https://www.preventchildinjury.org/toolkits/swimmingpoolsafety" TargetMode="Externa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iMTyT7y6weU?feature=oembed" TargetMode="External"/><Relationship Id="rId5" Type="http://schemas.openxmlformats.org/officeDocument/2006/relationships/image" Target="../media/image19.jpeg"/><Relationship Id="rId4" Type="http://schemas.openxmlformats.org/officeDocument/2006/relationships/hyperlink" Target="https://www.youtube.com/watch?v=iMTyT7y6weU&amp;feature=youtu.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www.bbc.co.uk/programmes/articles/1L2dJ3KQsjJPXdZ4Vp3jckh/what-to-do-if-someone-is-drownin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aap.org/en-us/about-the-aap/aap-press-room/campaigns/drowning-prevention/Pages/default.aspx" TargetMode="External"/><Relationship Id="rId13" Type="http://schemas.openxmlformats.org/officeDocument/2006/relationships/hyperlink" Target="https://www.redcross.org/get-help/how-to-prepare-for-emergencies/types-of-emergencies/water-safety/drowning-prevention-and-facts.html" TargetMode="External"/><Relationship Id="rId18" Type="http://schemas.openxmlformats.org/officeDocument/2006/relationships/hyperlink" Target="https://www.wlsl.org/WLSL/For_Parents/Water_Safety_Tips/WLSL/Water_Safety.aspx?hkey=eff68728-2c9b-4112-a48f-84d23256e49c" TargetMode="External"/><Relationship Id="rId3" Type="http://schemas.openxmlformats.org/officeDocument/2006/relationships/hyperlink" Target="https://www.childrenssafetynetwork.org/injury-topics/drowning-prevention" TargetMode="External"/><Relationship Id="rId7" Type="http://schemas.openxmlformats.org/officeDocument/2006/relationships/hyperlink" Target="https://www.healthychildren.org/English/safety-prevention/at-play/Pages/5-Water-Safety-Tips-for-Kids-of-all-Ages.aspx" TargetMode="External"/><Relationship Id="rId12" Type="http://schemas.openxmlformats.org/officeDocument/2006/relationships/hyperlink" Target="https://www.mayoclinic.org/healthy-lifestyle/infant-and-toddler-health/in-depth/child-safety/art-20044744" TargetMode="External"/><Relationship Id="rId17" Type="http://schemas.openxmlformats.org/officeDocument/2006/relationships/hyperlink" Target="https://www.nationwidechildrens.org/research/areas-of-research/center-for-injury-research-and-policy/injury-topics/sports-recreation/drowning-prevention" TargetMode="External"/><Relationship Id="rId2" Type="http://schemas.openxmlformats.org/officeDocument/2006/relationships/notesSlide" Target="../notesSlides/notesSlide23.xml"/><Relationship Id="rId16" Type="http://schemas.openxmlformats.org/officeDocument/2006/relationships/hyperlink" Target="https://www.dds.ca.gov/initiatives/drowning-prevention/" TargetMode="External"/><Relationship Id="rId1" Type="http://schemas.openxmlformats.org/officeDocument/2006/relationships/slideLayout" Target="../slideLayouts/slideLayout4.xml"/><Relationship Id="rId6" Type="http://schemas.openxmlformats.org/officeDocument/2006/relationships/hyperlink" Target="https://safekids.org/watersafety" TargetMode="External"/><Relationship Id="rId11" Type="http://schemas.openxmlformats.org/officeDocument/2006/relationships/hyperlink" Target="https://www.cpsc.gov/Research--Statistics/Injury-Statistics" TargetMode="External"/><Relationship Id="rId5" Type="http://schemas.openxmlformats.org/officeDocument/2006/relationships/hyperlink" Target="http://www.homesafetycouncil.org/SafetyGuide/sg_water_w002.asp" TargetMode="External"/><Relationship Id="rId15" Type="http://schemas.openxmlformats.org/officeDocument/2006/relationships/hyperlink" Target="https://www.nsc.org/home-safety/tools-resources/seasonal-safety/drowning" TargetMode="External"/><Relationship Id="rId10" Type="http://schemas.openxmlformats.org/officeDocument/2006/relationships/hyperlink" Target="https://www.poolsafely.gov/" TargetMode="External"/><Relationship Id="rId19" Type="http://schemas.openxmlformats.org/officeDocument/2006/relationships/hyperlink" Target="https://www.levislegacy.com/" TargetMode="External"/><Relationship Id="rId4" Type="http://schemas.openxmlformats.org/officeDocument/2006/relationships/hyperlink" Target="https://www.preventchildinjury.org/toolkits/swimmingpoolsafety" TargetMode="External"/><Relationship Id="rId9" Type="http://schemas.openxmlformats.org/officeDocument/2006/relationships/hyperlink" Target="https://www.cdc.gov/homeandrecreationalsafety/water-safety/waterinjuries-factsheet.html" TargetMode="External"/><Relationship Id="rId14" Type="http://schemas.openxmlformats.org/officeDocument/2006/relationships/hyperlink" Target="https://ndpa.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healthychildren.org/English/safety-prevention/at-play/Pages/Summer-Safety-Tips-Sun-and-Water-Safety.aspx" TargetMode="External"/><Relationship Id="rId7" Type="http://schemas.openxmlformats.org/officeDocument/2006/relationships/hyperlink" Target="https://www.healthychildren.org/English/safety-prevention/at-play/Pages/Infant-Water-Safety.asp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safekids.org/infographic/protecting-children-your-home" TargetMode="External"/><Relationship Id="rId5" Type="http://schemas.openxmlformats.org/officeDocument/2006/relationships/hyperlink" Target="https://www.cpsc.gov/s3fs-public/2020-Submersion-Report-4-29-20_0.pdf?ghYmKOmkLBzmXo6Rjm96Qkn16JCpM1ir" TargetMode="External"/><Relationship Id="rId4" Type="http://schemas.openxmlformats.org/officeDocument/2006/relationships/hyperlink" Target="https://www.cpsc.gov/s3fs-public/pdfs/nonpoolsub2012.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healthychildren.org/English/safety-prevention/at-play/Pages/Infant-Water-Safety.aspx" TargetMode="External"/><Relationship Id="rId7" Type="http://schemas.openxmlformats.org/officeDocument/2006/relationships/hyperlink" Target="https://www.redcross.org/get-help/how-to-prepare-for-emergencies/types-of-emergencies/water-safety.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safekids.org/sites/default/files/dangerous_waters_research_report.pdf" TargetMode="External"/><Relationship Id="rId5" Type="http://schemas.openxmlformats.org/officeDocument/2006/relationships/hyperlink" Target="https://www.dds.ca.gov/wp-content/uploads/2019/05/Drowning_Prevention_Infographic_English.pdf" TargetMode="External"/><Relationship Id="rId4" Type="http://schemas.openxmlformats.org/officeDocument/2006/relationships/hyperlink" Target="https://www.poolsafely.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healthychildren.org/English/safety-prevention/at-play/Pages/Summer-Safety-Tips-Sun-and-Water-Safety.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homeandrecreationalsafety/water-safety/waterinjuries-factsheet.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cpsc.gov/s3fs-public/pdfs/nonpoolsub2012.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cpsc.gov/s3fs-public/2020-Submersion-Report-4-29-20_0.pdf?ghYmKOmkLBzmXo6Rjm96Qkn16JCpM1ir"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6D6273C-3B0C-467E-B2F1-0EC0DFFAF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30" name="Rectangle 29">
            <a:extLst>
              <a:ext uri="{FF2B5EF4-FFF2-40B4-BE49-F238E27FC236}">
                <a16:creationId xmlns:a16="http://schemas.microsoft.com/office/drawing/2014/main" id="{21F8F60E-72DE-4D3E-BF20-B3B4294CB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46887"/>
            <a:ext cx="7314691"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B5CBC3F9-8258-4152-846F-6D3E890E05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3843" y="4005950"/>
            <a:ext cx="531902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917F289-8C4B-46F5-B5E0-C41C26C44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2B367C2-AB86-4421-A14F-EBAF0D6F8CEB}"/>
              </a:ext>
            </a:extLst>
          </p:cNvPr>
          <p:cNvSpPr>
            <a:spLocks noGrp="1"/>
          </p:cNvSpPr>
          <p:nvPr>
            <p:ph type="ctrTitle"/>
          </p:nvPr>
        </p:nvSpPr>
        <p:spPr>
          <a:xfrm>
            <a:off x="5283553" y="893398"/>
            <a:ext cx="6019601" cy="3187208"/>
          </a:xfrm>
        </p:spPr>
        <p:txBody>
          <a:bodyPr>
            <a:normAutofit/>
          </a:bodyPr>
          <a:lstStyle/>
          <a:p>
            <a:r>
              <a:rPr lang="en-US"/>
              <a:t>Safe Beginnings </a:t>
            </a:r>
          </a:p>
        </p:txBody>
      </p:sp>
      <p:sp>
        <p:nvSpPr>
          <p:cNvPr id="3" name="Subtitle 2">
            <a:extLst>
              <a:ext uri="{FF2B5EF4-FFF2-40B4-BE49-F238E27FC236}">
                <a16:creationId xmlns:a16="http://schemas.microsoft.com/office/drawing/2014/main" id="{0FD50625-BC15-42B4-AC2D-7795A76ACDA1}"/>
              </a:ext>
            </a:extLst>
          </p:cNvPr>
          <p:cNvSpPr>
            <a:spLocks noGrp="1"/>
          </p:cNvSpPr>
          <p:nvPr>
            <p:ph type="subTitle" idx="1"/>
          </p:nvPr>
        </p:nvSpPr>
        <p:spPr>
          <a:xfrm>
            <a:off x="5313933" y="4141784"/>
            <a:ext cx="5958841" cy="1388165"/>
          </a:xfrm>
        </p:spPr>
        <p:txBody>
          <a:bodyPr>
            <a:normAutofit/>
          </a:bodyPr>
          <a:lstStyle/>
          <a:p>
            <a:r>
              <a:rPr lang="en-US" sz="4800" b="1" dirty="0"/>
              <a:t>Water Safety</a:t>
            </a:r>
          </a:p>
        </p:txBody>
      </p:sp>
      <p:pic>
        <p:nvPicPr>
          <p:cNvPr id="7" name="Graphic 6" descr="Heart">
            <a:extLst>
              <a:ext uri="{FF2B5EF4-FFF2-40B4-BE49-F238E27FC236}">
                <a16:creationId xmlns:a16="http://schemas.microsoft.com/office/drawing/2014/main" id="{4C2BA518-6782-42B3-9781-7B603ACC63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2065" y="1860302"/>
            <a:ext cx="3135414" cy="3135414"/>
          </a:xfrm>
          <a:prstGeom prst="rect">
            <a:avLst/>
          </a:prstGeom>
        </p:spPr>
      </p:pic>
    </p:spTree>
    <p:extLst>
      <p:ext uri="{BB962C8B-B14F-4D97-AF65-F5344CB8AC3E}">
        <p14:creationId xmlns:p14="http://schemas.microsoft.com/office/powerpoint/2010/main" val="3402949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F86E95-42D1-446F-9187-CFC01F7D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6701F444-B5CD-4D53-80A3-10109F65970B}"/>
              </a:ext>
            </a:extLst>
          </p:cNvPr>
          <p:cNvSpPr txBox="1"/>
          <p:nvPr/>
        </p:nvSpPr>
        <p:spPr>
          <a:xfrm>
            <a:off x="7067787" y="2750820"/>
            <a:ext cx="4879557" cy="1356360"/>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r>
              <a:rPr lang="en-US" sz="6000" b="1" dirty="0">
                <a:solidFill>
                  <a:schemeClr val="bg1"/>
                </a:solidFill>
                <a:latin typeface="+mj-lt"/>
                <a:ea typeface="+mj-ea"/>
                <a:cs typeface="+mj-cs"/>
              </a:rPr>
              <a:t>Water Safety in the Home:</a:t>
            </a:r>
          </a:p>
          <a:p>
            <a:pPr algn="ctr" defTabSz="914400">
              <a:lnSpc>
                <a:spcPct val="90000"/>
              </a:lnSpc>
              <a:spcBef>
                <a:spcPct val="0"/>
              </a:spcBef>
              <a:spcAft>
                <a:spcPts val="600"/>
              </a:spcAft>
            </a:pPr>
            <a:r>
              <a:rPr lang="en-US" sz="6000" i="1" dirty="0">
                <a:solidFill>
                  <a:schemeClr val="bg1"/>
                </a:solidFill>
                <a:latin typeface="+mj-lt"/>
                <a:ea typeface="+mj-ea"/>
                <a:cs typeface="+mj-cs"/>
              </a:rPr>
              <a:t>Information</a:t>
            </a:r>
          </a:p>
        </p:txBody>
      </p:sp>
      <p:sp>
        <p:nvSpPr>
          <p:cNvPr id="24" name="Rectangle 23">
            <a:extLst>
              <a:ext uri="{FF2B5EF4-FFF2-40B4-BE49-F238E27FC236}">
                <a16:creationId xmlns:a16="http://schemas.microsoft.com/office/drawing/2014/main" id="{A3BA6363-1B19-49E0-A5CE-CCB212D8E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pic>
        <p:nvPicPr>
          <p:cNvPr id="2050" name="Picture 2">
            <a:hlinkClick r:id="rId3"/>
            <a:extLst>
              <a:ext uri="{FF2B5EF4-FFF2-40B4-BE49-F238E27FC236}">
                <a16:creationId xmlns:a16="http://schemas.microsoft.com/office/drawing/2014/main" id="{97555068-34C7-4CD6-9B67-C9C95777E9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45" b="25389"/>
          <a:stretch/>
        </p:blipFill>
        <p:spPr bwMode="auto">
          <a:xfrm>
            <a:off x="244656" y="243840"/>
            <a:ext cx="6837080" cy="6379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198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2069A33-D5E8-4420-A80D-C1FCCB675A35}"/>
              </a:ext>
            </a:extLst>
          </p:cNvPr>
          <p:cNvSpPr/>
          <p:nvPr/>
        </p:nvSpPr>
        <p:spPr>
          <a:xfrm>
            <a:off x="298314" y="2083788"/>
            <a:ext cx="11595370" cy="3521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E3CA72-1E77-48FB-B2F6-1739D9A48107}"/>
              </a:ext>
            </a:extLst>
          </p:cNvPr>
          <p:cNvSpPr>
            <a:spLocks noGrp="1"/>
          </p:cNvSpPr>
          <p:nvPr>
            <p:ph type="title"/>
          </p:nvPr>
        </p:nvSpPr>
        <p:spPr>
          <a:xfrm>
            <a:off x="2749469" y="217181"/>
            <a:ext cx="6693061" cy="1356360"/>
          </a:xfrm>
        </p:spPr>
        <p:txBody>
          <a:bodyPr>
            <a:normAutofit/>
          </a:bodyPr>
          <a:lstStyle/>
          <a:p>
            <a:pPr algn="ctr" defTabSz="914400">
              <a:spcBef>
                <a:spcPct val="0"/>
              </a:spcBef>
              <a:spcAft>
                <a:spcPts val="600"/>
              </a:spcAft>
            </a:pPr>
            <a:r>
              <a:rPr lang="en-US" b="1" dirty="0">
                <a:latin typeface="+mj-lt"/>
                <a:ea typeface="+mj-ea"/>
                <a:cs typeface="+mj-cs"/>
              </a:rPr>
              <a:t>Water Safety</a:t>
            </a:r>
            <a:r>
              <a:rPr lang="en-US" b="1" dirty="0"/>
              <a:t> i</a:t>
            </a:r>
            <a:r>
              <a:rPr lang="en-US" b="1" dirty="0">
                <a:latin typeface="+mj-lt"/>
                <a:ea typeface="+mj-ea"/>
                <a:cs typeface="+mj-cs"/>
              </a:rPr>
              <a:t>n the Home:</a:t>
            </a:r>
            <a:br>
              <a:rPr lang="en-US" b="1" dirty="0">
                <a:latin typeface="+mj-lt"/>
                <a:ea typeface="+mj-ea"/>
                <a:cs typeface="+mj-cs"/>
              </a:rPr>
            </a:br>
            <a:r>
              <a:rPr lang="en-US" i="1" dirty="0"/>
              <a:t>Injury </a:t>
            </a:r>
            <a:r>
              <a:rPr lang="en-US" i="1" dirty="0">
                <a:latin typeface="+mj-lt"/>
                <a:ea typeface="+mj-ea"/>
                <a:cs typeface="+mj-cs"/>
              </a:rPr>
              <a:t>Prevention </a:t>
            </a:r>
          </a:p>
        </p:txBody>
      </p:sp>
      <p:pic>
        <p:nvPicPr>
          <p:cNvPr id="6" name="Picture 4" descr="Never leave a child alone in a bathtub - HealthyChildren.org">
            <a:hlinkClick r:id="rId3"/>
            <a:extLst>
              <a:ext uri="{FF2B5EF4-FFF2-40B4-BE49-F238E27FC236}">
                <a16:creationId xmlns:a16="http://schemas.microsoft.com/office/drawing/2014/main" id="{3C85ED4D-7498-4609-B743-A3C8A4E5610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047" y="2940581"/>
            <a:ext cx="3873906" cy="1807823"/>
          </a:xfrm>
          <a:custGeom>
            <a:avLst/>
            <a:gdLst>
              <a:gd name="connsiteX0" fmla="*/ 0 w 3873906"/>
              <a:gd name="connsiteY0" fmla="*/ 0 h 1807823"/>
              <a:gd name="connsiteX1" fmla="*/ 3873906 w 3873906"/>
              <a:gd name="connsiteY1" fmla="*/ 0 h 1807823"/>
              <a:gd name="connsiteX2" fmla="*/ 3873906 w 3873906"/>
              <a:gd name="connsiteY2" fmla="*/ 1807823 h 1807823"/>
              <a:gd name="connsiteX3" fmla="*/ 0 w 3873906"/>
              <a:gd name="connsiteY3" fmla="*/ 1807823 h 1807823"/>
              <a:gd name="connsiteX4" fmla="*/ 0 w 3873906"/>
              <a:gd name="connsiteY4" fmla="*/ 0 h 1807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906" h="1807823" extrusionOk="0">
                <a:moveTo>
                  <a:pt x="0" y="0"/>
                </a:moveTo>
                <a:cubicBezTo>
                  <a:pt x="1116261" y="-109404"/>
                  <a:pt x="1975029" y="-69256"/>
                  <a:pt x="3873906" y="0"/>
                </a:cubicBezTo>
                <a:cubicBezTo>
                  <a:pt x="3946955" y="380209"/>
                  <a:pt x="3912594" y="992449"/>
                  <a:pt x="3873906" y="1807823"/>
                </a:cubicBezTo>
                <a:cubicBezTo>
                  <a:pt x="2944889" y="1858743"/>
                  <a:pt x="398248" y="1733133"/>
                  <a:pt x="0" y="1807823"/>
                </a:cubicBezTo>
                <a:cubicBezTo>
                  <a:pt x="22962" y="1100379"/>
                  <a:pt x="-145601" y="739495"/>
                  <a:pt x="0" y="0"/>
                </a:cubicBezTo>
                <a:close/>
              </a:path>
            </a:pathLst>
          </a:custGeom>
          <a:noFill/>
          <a:ln>
            <a:solidFill>
              <a:schemeClr val="accent2">
                <a:lumMod val="75000"/>
              </a:schemeClr>
            </a:solidFill>
            <a:extLst>
              <a:ext uri="{C807C97D-BFC1-408E-A445-0C87EB9F89A2}">
                <ask:lineSketchStyleProps xmlns:ask="http://schemas.microsoft.com/office/drawing/2018/sketchyshapes" sd="4266498984">
                  <a:prstGeom prst="rect">
                    <a:avLst/>
                  </a:prstGeom>
                  <ask:type>
                    <ask:lineSketchCurved/>
                  </ask:type>
                </ask:lineSketchStyleProps>
              </a:ext>
            </a:extLst>
          </a:ln>
          <a:extLst>
            <a:ext uri="{909E8E84-426E-40DD-AFC4-6F175D3DCCD1}">
              <a14:hiddenFill xmlns:a14="http://schemas.microsoft.com/office/drawing/2010/main">
                <a:solidFill>
                  <a:srgbClr val="FFFFFF"/>
                </a:solidFill>
              </a14:hiddenFill>
            </a:ext>
          </a:extLst>
        </p:spPr>
      </p:pic>
      <p:pic>
        <p:nvPicPr>
          <p:cNvPr id="8" name="Picture 2" descr="Install latches on toilets - HealthyChildren.org ">
            <a:hlinkClick r:id="rId3"/>
            <a:extLst>
              <a:ext uri="{FF2B5EF4-FFF2-40B4-BE49-F238E27FC236}">
                <a16:creationId xmlns:a16="http://schemas.microsoft.com/office/drawing/2014/main" id="{83DD2CA4-BC77-4E8F-A662-8FC291C446A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216979" y="2491180"/>
            <a:ext cx="3383280" cy="2706624"/>
          </a:xfrm>
          <a:custGeom>
            <a:avLst/>
            <a:gdLst>
              <a:gd name="connsiteX0" fmla="*/ 0 w 3383280"/>
              <a:gd name="connsiteY0" fmla="*/ 0 h 2706624"/>
              <a:gd name="connsiteX1" fmla="*/ 3383280 w 3383280"/>
              <a:gd name="connsiteY1" fmla="*/ 0 h 2706624"/>
              <a:gd name="connsiteX2" fmla="*/ 3383280 w 3383280"/>
              <a:gd name="connsiteY2" fmla="*/ 2706624 h 2706624"/>
              <a:gd name="connsiteX3" fmla="*/ 0 w 3383280"/>
              <a:gd name="connsiteY3" fmla="*/ 2706624 h 2706624"/>
              <a:gd name="connsiteX4" fmla="*/ 0 w 3383280"/>
              <a:gd name="connsiteY4" fmla="*/ 0 h 2706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280" h="2706624" extrusionOk="0">
                <a:moveTo>
                  <a:pt x="0" y="0"/>
                </a:moveTo>
                <a:cubicBezTo>
                  <a:pt x="951958" y="-5264"/>
                  <a:pt x="2294032" y="84467"/>
                  <a:pt x="3383280" y="0"/>
                </a:cubicBezTo>
                <a:cubicBezTo>
                  <a:pt x="3255107" y="604961"/>
                  <a:pt x="3512430" y="2136095"/>
                  <a:pt x="3383280" y="2706624"/>
                </a:cubicBezTo>
                <a:cubicBezTo>
                  <a:pt x="1929717" y="2812944"/>
                  <a:pt x="1218061" y="2698975"/>
                  <a:pt x="0" y="2706624"/>
                </a:cubicBezTo>
                <a:cubicBezTo>
                  <a:pt x="160128" y="1597575"/>
                  <a:pt x="25049" y="538793"/>
                  <a:pt x="0" y="0"/>
                </a:cubicBezTo>
                <a:close/>
              </a:path>
            </a:pathLst>
          </a:custGeom>
          <a:noFill/>
          <a:ln>
            <a:solidFill>
              <a:schemeClr val="accent2">
                <a:lumMod val="75000"/>
              </a:schemeClr>
            </a:solidFill>
            <a:extLst>
              <a:ext uri="{C807C97D-BFC1-408E-A445-0C87EB9F89A2}">
                <ask:lineSketchStyleProps xmlns:ask="http://schemas.microsoft.com/office/drawing/2018/sketchyshapes" sd="2650216993">
                  <a:prstGeom prst="rect">
                    <a:avLst/>
                  </a:prstGeom>
                  <ask:type>
                    <ask:lineSketchCurved/>
                  </ask:type>
                </ask:lineSketchStyleProps>
              </a:ext>
            </a:extLst>
          </a:ln>
          <a:extLst>
            <a:ext uri="{909E8E84-426E-40DD-AFC4-6F175D3DCCD1}">
              <a14:hiddenFill xmlns:a14="http://schemas.microsoft.com/office/drawing/2010/main">
                <a:solidFill>
                  <a:srgbClr val="FFFFFF"/>
                </a:solidFill>
              </a14:hiddenFill>
            </a:ext>
          </a:extLst>
        </p:spPr>
      </p:pic>
      <p:pic>
        <p:nvPicPr>
          <p:cNvPr id="9" name="Picture 4" descr="Empty buckets after each use - HealthyChildren.org">
            <a:hlinkClick r:id="rId3"/>
            <a:extLst>
              <a:ext uri="{FF2B5EF4-FFF2-40B4-BE49-F238E27FC236}">
                <a16:creationId xmlns:a16="http://schemas.microsoft.com/office/drawing/2014/main" id="{24EA53C3-699D-49DA-947B-4DD185D95B0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1709" y="2437402"/>
            <a:ext cx="3517729" cy="2814183"/>
          </a:xfrm>
          <a:custGeom>
            <a:avLst/>
            <a:gdLst>
              <a:gd name="connsiteX0" fmla="*/ 0 w 3517729"/>
              <a:gd name="connsiteY0" fmla="*/ 0 h 2814183"/>
              <a:gd name="connsiteX1" fmla="*/ 3517729 w 3517729"/>
              <a:gd name="connsiteY1" fmla="*/ 0 h 2814183"/>
              <a:gd name="connsiteX2" fmla="*/ 3517729 w 3517729"/>
              <a:gd name="connsiteY2" fmla="*/ 2814183 h 2814183"/>
              <a:gd name="connsiteX3" fmla="*/ 0 w 3517729"/>
              <a:gd name="connsiteY3" fmla="*/ 2814183 h 2814183"/>
              <a:gd name="connsiteX4" fmla="*/ 0 w 3517729"/>
              <a:gd name="connsiteY4" fmla="*/ 0 h 2814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729" h="2814183" extrusionOk="0">
                <a:moveTo>
                  <a:pt x="0" y="0"/>
                </a:moveTo>
                <a:cubicBezTo>
                  <a:pt x="1378184" y="118645"/>
                  <a:pt x="1773729" y="116012"/>
                  <a:pt x="3517729" y="0"/>
                </a:cubicBezTo>
                <a:cubicBezTo>
                  <a:pt x="3384847" y="432746"/>
                  <a:pt x="3602680" y="1978884"/>
                  <a:pt x="3517729" y="2814183"/>
                </a:cubicBezTo>
                <a:cubicBezTo>
                  <a:pt x="2800478" y="2948783"/>
                  <a:pt x="705795" y="2656987"/>
                  <a:pt x="0" y="2814183"/>
                </a:cubicBezTo>
                <a:cubicBezTo>
                  <a:pt x="-20187" y="2084369"/>
                  <a:pt x="-152480" y="1078451"/>
                  <a:pt x="0" y="0"/>
                </a:cubicBezTo>
                <a:close/>
              </a:path>
            </a:pathLst>
          </a:custGeom>
          <a:noFill/>
          <a:ln>
            <a:solidFill>
              <a:schemeClr val="accent2">
                <a:lumMod val="75000"/>
              </a:schemeClr>
            </a:solidFill>
            <a:extLst>
              <a:ext uri="{C807C97D-BFC1-408E-A445-0C87EB9F89A2}">
                <ask:lineSketchStyleProps xmlns:ask="http://schemas.microsoft.com/office/drawing/2018/sketchyshapes" sd="1219033472">
                  <a:prstGeom prst="rect">
                    <a:avLst/>
                  </a:prstGeom>
                  <ask:type>
                    <ask:lineSketchCurved/>
                  </ask:type>
                </ask:lineSketchStyleProps>
              </a:ext>
            </a:extLst>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8E81BCF-2E9E-4365-B7AB-54AE5C754A7C}"/>
              </a:ext>
            </a:extLst>
          </p:cNvPr>
          <p:cNvSpPr/>
          <p:nvPr/>
        </p:nvSpPr>
        <p:spPr>
          <a:xfrm>
            <a:off x="2680250" y="5958815"/>
            <a:ext cx="6831497" cy="646331"/>
          </a:xfrm>
          <a:prstGeom prst="rect">
            <a:avLst/>
          </a:prstGeom>
        </p:spPr>
        <p:txBody>
          <a:bodyPr wrap="square">
            <a:spAutoFit/>
          </a:bodyPr>
          <a:lstStyle/>
          <a:p>
            <a:pPr algn="ctr"/>
            <a:r>
              <a:rPr lang="en-US" dirty="0">
                <a:hlinkClick r:id="rId7"/>
              </a:rPr>
              <a:t>https://www.preventchildinjury.org/toolkits/swimmingpoolsafety</a:t>
            </a:r>
            <a:endParaRPr lang="en-US" dirty="0"/>
          </a:p>
          <a:p>
            <a:pPr algn="ctr"/>
            <a:r>
              <a:rPr lang="en-US" dirty="0">
                <a:hlinkClick r:id="rId8"/>
              </a:rPr>
              <a:t>http://www.homesafetycouncil.org/SafetyGuide/sg_water_w003.asp</a:t>
            </a:r>
            <a:endParaRPr lang="en-US" dirty="0"/>
          </a:p>
        </p:txBody>
      </p:sp>
    </p:spTree>
    <p:extLst>
      <p:ext uri="{BB962C8B-B14F-4D97-AF65-F5344CB8AC3E}">
        <p14:creationId xmlns:p14="http://schemas.microsoft.com/office/powerpoint/2010/main" val="475708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F34D5D1-C14B-49C5-B053-3F278DD1FB9F}"/>
              </a:ext>
            </a:extLst>
          </p:cNvPr>
          <p:cNvSpPr>
            <a:spLocks noGrp="1"/>
          </p:cNvSpPr>
          <p:nvPr>
            <p:ph type="title"/>
          </p:nvPr>
        </p:nvSpPr>
        <p:spPr>
          <a:xfrm>
            <a:off x="441009" y="873457"/>
            <a:ext cx="3273042" cy="5222543"/>
          </a:xfrm>
        </p:spPr>
        <p:txBody>
          <a:bodyPr>
            <a:normAutofit/>
          </a:bodyPr>
          <a:lstStyle/>
          <a:p>
            <a:pPr algn="ctr"/>
            <a:r>
              <a:rPr lang="en-US" sz="5400" b="1" dirty="0">
                <a:solidFill>
                  <a:srgbClr val="FFFFFF"/>
                </a:solidFill>
              </a:rPr>
              <a:t>Water Safety In and Near Pools</a:t>
            </a:r>
            <a:endParaRPr lang="en-US" sz="2800" b="1" dirty="0">
              <a:solidFill>
                <a:srgbClr val="FFFFFF"/>
              </a:solidFill>
            </a:endParaRPr>
          </a:p>
        </p:txBody>
      </p:sp>
      <p:sp>
        <p:nvSpPr>
          <p:cNvPr id="3" name="Content Placeholder 2">
            <a:extLst>
              <a:ext uri="{FF2B5EF4-FFF2-40B4-BE49-F238E27FC236}">
                <a16:creationId xmlns:a16="http://schemas.microsoft.com/office/drawing/2014/main" id="{28767CEB-7DE6-4B12-A573-16FA0084FFE9}"/>
              </a:ext>
            </a:extLst>
          </p:cNvPr>
          <p:cNvSpPr>
            <a:spLocks noGrp="1"/>
          </p:cNvSpPr>
          <p:nvPr>
            <p:ph idx="1"/>
          </p:nvPr>
        </p:nvSpPr>
        <p:spPr>
          <a:xfrm>
            <a:off x="4995081" y="873457"/>
            <a:ext cx="6020790" cy="5222543"/>
          </a:xfrm>
        </p:spPr>
        <p:txBody>
          <a:bodyPr anchor="ctr">
            <a:normAutofit/>
          </a:bodyPr>
          <a:lstStyle/>
          <a:p>
            <a:r>
              <a:rPr lang="en-US" sz="5400" dirty="0"/>
              <a:t>Information</a:t>
            </a:r>
          </a:p>
          <a:p>
            <a:r>
              <a:rPr lang="en-US" sz="5400" dirty="0"/>
              <a:t>Injury Prevention</a:t>
            </a:r>
          </a:p>
        </p:txBody>
      </p:sp>
    </p:spTree>
    <p:extLst>
      <p:ext uri="{BB962C8B-B14F-4D97-AF65-F5344CB8AC3E}">
        <p14:creationId xmlns:p14="http://schemas.microsoft.com/office/powerpoint/2010/main" val="4019421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1034B51-D3B1-4C80-B6BF-4A9281E64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ED96568-E9C1-4817-B581-F43A87DE8B4A}"/>
              </a:ext>
            </a:extLst>
          </p:cNvPr>
          <p:cNvSpPr>
            <a:spLocks noGrp="1"/>
          </p:cNvSpPr>
          <p:nvPr>
            <p:ph type="title"/>
          </p:nvPr>
        </p:nvSpPr>
        <p:spPr>
          <a:xfrm>
            <a:off x="3975578" y="434600"/>
            <a:ext cx="8009622" cy="1356360"/>
          </a:xfrm>
        </p:spPr>
        <p:txBody>
          <a:bodyPr>
            <a:normAutofit/>
          </a:bodyPr>
          <a:lstStyle/>
          <a:p>
            <a:r>
              <a:rPr lang="en-US" b="1" dirty="0">
                <a:solidFill>
                  <a:srgbClr val="FFFFFF"/>
                </a:solidFill>
              </a:rPr>
              <a:t>Water Safety In and Near Pools:</a:t>
            </a:r>
            <a:br>
              <a:rPr lang="en-US" b="1" dirty="0">
                <a:solidFill>
                  <a:srgbClr val="FFFFFF"/>
                </a:solidFill>
              </a:rPr>
            </a:br>
            <a:r>
              <a:rPr lang="en-US" i="1" dirty="0">
                <a:solidFill>
                  <a:srgbClr val="FFFFFF"/>
                </a:solidFill>
              </a:rPr>
              <a:t>Information</a:t>
            </a:r>
          </a:p>
        </p:txBody>
      </p:sp>
      <p:pic>
        <p:nvPicPr>
          <p:cNvPr id="7" name="Picture 6">
            <a:hlinkClick r:id="rId3"/>
            <a:extLst>
              <a:ext uri="{FF2B5EF4-FFF2-40B4-BE49-F238E27FC236}">
                <a16:creationId xmlns:a16="http://schemas.microsoft.com/office/drawing/2014/main" id="{6CF5A824-D64B-444B-BA04-72D3B61A6D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90" r="18559" b="1"/>
          <a:stretch/>
        </p:blipFill>
        <p:spPr bwMode="auto">
          <a:xfrm>
            <a:off x="232861" y="243840"/>
            <a:ext cx="3646837" cy="637793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9DC0688F-75D1-49DA-A159-45E9E1EAEE01}"/>
              </a:ext>
            </a:extLst>
          </p:cNvPr>
          <p:cNvSpPr>
            <a:spLocks noGrp="1"/>
          </p:cNvSpPr>
          <p:nvPr>
            <p:ph idx="1"/>
          </p:nvPr>
        </p:nvSpPr>
        <p:spPr>
          <a:xfrm>
            <a:off x="4441782" y="1804968"/>
            <a:ext cx="6693061" cy="4038600"/>
          </a:xfrm>
        </p:spPr>
        <p:txBody>
          <a:bodyPr>
            <a:noAutofit/>
          </a:bodyPr>
          <a:lstStyle/>
          <a:p>
            <a:pPr>
              <a:buClr>
                <a:schemeClr val="bg1"/>
              </a:buClr>
            </a:pPr>
            <a:r>
              <a:rPr lang="en-US" sz="3200" dirty="0">
                <a:solidFill>
                  <a:srgbClr val="FFFFFF"/>
                </a:solidFill>
              </a:rPr>
              <a:t>Drowning is silent</a:t>
            </a:r>
          </a:p>
          <a:p>
            <a:pPr>
              <a:buClr>
                <a:schemeClr val="bg1"/>
              </a:buClr>
            </a:pPr>
            <a:r>
              <a:rPr lang="en-US" sz="3200" dirty="0">
                <a:solidFill>
                  <a:srgbClr val="FFFFFF"/>
                </a:solidFill>
              </a:rPr>
              <a:t>Most at risk: Children ages 1-5</a:t>
            </a:r>
          </a:p>
          <a:p>
            <a:pPr>
              <a:buClr>
                <a:schemeClr val="bg1"/>
              </a:buClr>
            </a:pPr>
            <a:r>
              <a:rPr lang="en-US" sz="3200" dirty="0">
                <a:solidFill>
                  <a:srgbClr val="FFFFFF"/>
                </a:solidFill>
              </a:rPr>
              <a:t>Boys are more likely to drown in pools than girls</a:t>
            </a:r>
          </a:p>
          <a:p>
            <a:pPr>
              <a:buClr>
                <a:schemeClr val="bg1"/>
              </a:buClr>
            </a:pPr>
            <a:r>
              <a:rPr lang="en-US" sz="3200" dirty="0">
                <a:solidFill>
                  <a:srgbClr val="FFFFFF"/>
                </a:solidFill>
              </a:rPr>
              <a:t>On average, 363 children drown in pools and spas each year</a:t>
            </a:r>
          </a:p>
          <a:p>
            <a:pPr>
              <a:buClr>
                <a:schemeClr val="bg1"/>
              </a:buClr>
            </a:pPr>
            <a:r>
              <a:rPr lang="en-US" sz="3200" dirty="0">
                <a:solidFill>
                  <a:srgbClr val="FFFFFF"/>
                </a:solidFill>
              </a:rPr>
              <a:t>Drownings are 100% preventable!</a:t>
            </a:r>
          </a:p>
        </p:txBody>
      </p:sp>
      <p:sp>
        <p:nvSpPr>
          <p:cNvPr id="24" name="Rectangle 23">
            <a:extLst>
              <a:ext uri="{FF2B5EF4-FFF2-40B4-BE49-F238E27FC236}">
                <a16:creationId xmlns:a16="http://schemas.microsoft.com/office/drawing/2014/main" id="{5FB82C82-5CD1-4F5F-9401-9B1BAE32C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2FB8DD45-F3FA-4FD1-8B6F-E11591DE9D21}"/>
              </a:ext>
            </a:extLst>
          </p:cNvPr>
          <p:cNvSpPr/>
          <p:nvPr/>
        </p:nvSpPr>
        <p:spPr>
          <a:xfrm>
            <a:off x="4569938" y="5828999"/>
            <a:ext cx="6693061" cy="646331"/>
          </a:xfrm>
          <a:prstGeom prst="rect">
            <a:avLst/>
          </a:prstGeom>
        </p:spPr>
        <p:txBody>
          <a:bodyPr wrap="square">
            <a:spAutoFit/>
          </a:bodyPr>
          <a:lstStyle/>
          <a:p>
            <a:pPr lvl="0" algn="ctr" defTabSz="914400">
              <a:defRPr/>
            </a:pPr>
            <a:r>
              <a:rPr lang="en-US" dirty="0">
                <a:hlinkClick r:id="rId5"/>
              </a:rPr>
              <a:t>https://www.preventchildinjury.org/toolkits/swimmingpoolsafety</a:t>
            </a:r>
            <a:endParaRPr lang="en-US" dirty="0"/>
          </a:p>
          <a:p>
            <a:pPr algn="ctr" defTabSz="914400">
              <a:defRPr/>
            </a:pPr>
            <a:r>
              <a:rPr lang="en-US" dirty="0">
                <a:hlinkClick r:id="rId3"/>
              </a:rPr>
              <a:t>https://www.poolsafely.gov/</a:t>
            </a:r>
            <a:endParaRPr lang="en-US" dirty="0"/>
          </a:p>
        </p:txBody>
      </p:sp>
    </p:spTree>
    <p:extLst>
      <p:ext uri="{BB962C8B-B14F-4D97-AF65-F5344CB8AC3E}">
        <p14:creationId xmlns:p14="http://schemas.microsoft.com/office/powerpoint/2010/main" val="3996987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CA72-1E77-48FB-B2F6-1739D9A48107}"/>
              </a:ext>
            </a:extLst>
          </p:cNvPr>
          <p:cNvSpPr>
            <a:spLocks noGrp="1"/>
          </p:cNvSpPr>
          <p:nvPr>
            <p:ph type="title"/>
          </p:nvPr>
        </p:nvSpPr>
        <p:spPr>
          <a:xfrm>
            <a:off x="2138302" y="217181"/>
            <a:ext cx="7915392" cy="1356360"/>
          </a:xfrm>
        </p:spPr>
        <p:txBody>
          <a:bodyPr>
            <a:normAutofit/>
          </a:bodyPr>
          <a:lstStyle/>
          <a:p>
            <a:pPr algn="ctr">
              <a:spcAft>
                <a:spcPts val="600"/>
              </a:spcAft>
            </a:pPr>
            <a:r>
              <a:rPr lang="en-US" b="1" dirty="0"/>
              <a:t>Water Safety In and Near Pools:</a:t>
            </a:r>
            <a:br>
              <a:rPr lang="en-US" b="1" dirty="0"/>
            </a:br>
            <a:r>
              <a:rPr lang="en-US" i="1" dirty="0">
                <a:latin typeface="+mj-lt"/>
                <a:ea typeface="+mj-ea"/>
                <a:cs typeface="+mj-cs"/>
              </a:rPr>
              <a:t>Injury Prevention </a:t>
            </a:r>
          </a:p>
        </p:txBody>
      </p:sp>
      <p:pic>
        <p:nvPicPr>
          <p:cNvPr id="10" name="Content Placeholder 9" descr="A close up of a sign&#10;&#10;Description automatically generated">
            <a:hlinkClick r:id="rId3"/>
            <a:extLst>
              <a:ext uri="{FF2B5EF4-FFF2-40B4-BE49-F238E27FC236}">
                <a16:creationId xmlns:a16="http://schemas.microsoft.com/office/drawing/2014/main" id="{DD95B0D0-AC63-4F4A-93AD-91AC14DBC3B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27139" y="1573541"/>
            <a:ext cx="9137722" cy="4672091"/>
          </a:xfrm>
        </p:spPr>
      </p:pic>
      <p:sp>
        <p:nvSpPr>
          <p:cNvPr id="3" name="Rectangle 2">
            <a:extLst>
              <a:ext uri="{FF2B5EF4-FFF2-40B4-BE49-F238E27FC236}">
                <a16:creationId xmlns:a16="http://schemas.microsoft.com/office/drawing/2014/main" id="{07FF3E7D-B746-4C8E-B05C-5D0159B6D700}"/>
              </a:ext>
            </a:extLst>
          </p:cNvPr>
          <p:cNvSpPr/>
          <p:nvPr/>
        </p:nvSpPr>
        <p:spPr>
          <a:xfrm>
            <a:off x="632789" y="6275162"/>
            <a:ext cx="10926419" cy="646331"/>
          </a:xfrm>
          <a:prstGeom prst="rect">
            <a:avLst/>
          </a:prstGeom>
        </p:spPr>
        <p:txBody>
          <a:bodyPr wrap="square">
            <a:spAutoFit/>
          </a:bodyPr>
          <a:lstStyle/>
          <a:p>
            <a:pPr algn="ctr"/>
            <a:r>
              <a:rPr lang="en-US" dirty="0">
                <a:hlinkClick r:id="rId5"/>
              </a:rPr>
              <a:t>https://www.preventchildinjury.org/toolkits/swimmingpoolsafety</a:t>
            </a:r>
            <a:r>
              <a:rPr lang="en-US" dirty="0"/>
              <a:t>  |  </a:t>
            </a:r>
            <a:r>
              <a:rPr lang="en-US" dirty="0">
                <a:hlinkClick r:id="rId6"/>
              </a:rPr>
              <a:t>https://safekids.org/watersafety</a:t>
            </a:r>
            <a:endParaRPr lang="en-US" dirty="0"/>
          </a:p>
          <a:p>
            <a:pPr algn="ctr"/>
            <a:endParaRPr lang="en-US" dirty="0"/>
          </a:p>
        </p:txBody>
      </p:sp>
    </p:spTree>
    <p:extLst>
      <p:ext uri="{BB962C8B-B14F-4D97-AF65-F5344CB8AC3E}">
        <p14:creationId xmlns:p14="http://schemas.microsoft.com/office/powerpoint/2010/main" val="535021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68A5362-EC3B-4BE3-804B-E6B289AF8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1D37744E-F5F6-4ED5-9F5F-21183A8FE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DD9D7C55-D0C1-4B48-ADC5-A9E322B196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ED80B3D5-6233-4DE9-91DD-7898FFB005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6134D802-5463-4D3D-8DDA-9C8A4E0192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323114"/>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ED96568-E9C1-4817-B581-F43A87DE8B4A}"/>
              </a:ext>
            </a:extLst>
          </p:cNvPr>
          <p:cNvSpPr>
            <a:spLocks noGrp="1"/>
          </p:cNvSpPr>
          <p:nvPr>
            <p:ph type="title"/>
          </p:nvPr>
        </p:nvSpPr>
        <p:spPr>
          <a:xfrm>
            <a:off x="1109980" y="5146925"/>
            <a:ext cx="9966960" cy="1490472"/>
          </a:xfrm>
        </p:spPr>
        <p:txBody>
          <a:bodyPr vert="horz" lIns="91440" tIns="45720" rIns="91440" bIns="45720" rtlCol="0" anchor="b">
            <a:normAutofit fontScale="90000"/>
          </a:bodyPr>
          <a:lstStyle/>
          <a:p>
            <a:pPr algn="ctr">
              <a:lnSpc>
                <a:spcPct val="85000"/>
              </a:lnSpc>
            </a:pPr>
            <a:r>
              <a:rPr lang="en-US" sz="5100" b="1" cap="all" dirty="0"/>
              <a:t>Water Safety in and near Pools</a:t>
            </a:r>
            <a:br>
              <a:rPr lang="en-US" sz="5100" b="1" cap="all" dirty="0"/>
            </a:br>
            <a:r>
              <a:rPr lang="en-US" sz="3600" cap="all" dirty="0">
                <a:hlinkClick r:id="rId4"/>
              </a:rPr>
              <a:t>Pool and swimming safety tips for families</a:t>
            </a:r>
            <a:endParaRPr lang="en-US" sz="3600" cap="all" dirty="0"/>
          </a:p>
        </p:txBody>
      </p:sp>
      <p:pic>
        <p:nvPicPr>
          <p:cNvPr id="5" name="Online Media 4" title="American Academy of Pediatrics Pool and Swimming Safety Tips for Families">
            <a:hlinkClick r:id="" action="ppaction://media"/>
            <a:extLst>
              <a:ext uri="{FF2B5EF4-FFF2-40B4-BE49-F238E27FC236}">
                <a16:creationId xmlns:a16="http://schemas.microsoft.com/office/drawing/2014/main" id="{A17EA13E-F1E2-453B-8431-CF7B02F3DB7D}"/>
              </a:ext>
            </a:extLst>
          </p:cNvPr>
          <p:cNvPicPr>
            <a:picLocks noRot="1" noChangeAspect="1"/>
          </p:cNvPicPr>
          <p:nvPr>
            <a:videoFile r:link="rId1"/>
          </p:nvPr>
        </p:nvPicPr>
        <p:blipFill>
          <a:blip r:embed="rId5"/>
          <a:stretch>
            <a:fillRect/>
          </a:stretch>
        </p:blipFill>
        <p:spPr>
          <a:xfrm>
            <a:off x="2248143" y="321645"/>
            <a:ext cx="8229067" cy="4628851"/>
          </a:xfrm>
          <a:prstGeom prst="rect">
            <a:avLst/>
          </a:prstGeom>
        </p:spPr>
      </p:pic>
    </p:spTree>
    <p:extLst>
      <p:ext uri="{BB962C8B-B14F-4D97-AF65-F5344CB8AC3E}">
        <p14:creationId xmlns:p14="http://schemas.microsoft.com/office/powerpoint/2010/main" val="257143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F34D5D1-C14B-49C5-B053-3F278DD1FB9F}"/>
              </a:ext>
            </a:extLst>
          </p:cNvPr>
          <p:cNvSpPr>
            <a:spLocks noGrp="1"/>
          </p:cNvSpPr>
          <p:nvPr>
            <p:ph type="title"/>
          </p:nvPr>
        </p:nvSpPr>
        <p:spPr>
          <a:xfrm>
            <a:off x="441009" y="873457"/>
            <a:ext cx="3273042" cy="5222543"/>
          </a:xfrm>
        </p:spPr>
        <p:txBody>
          <a:bodyPr>
            <a:normAutofit/>
          </a:bodyPr>
          <a:lstStyle/>
          <a:p>
            <a:pPr algn="ctr"/>
            <a:r>
              <a:rPr lang="en-US" sz="5400" b="1" dirty="0">
                <a:solidFill>
                  <a:srgbClr val="FFFFFF"/>
                </a:solidFill>
              </a:rPr>
              <a:t>Water Safety In and Near Open Water</a:t>
            </a:r>
            <a:endParaRPr lang="en-US" sz="2800" b="1" dirty="0">
              <a:solidFill>
                <a:srgbClr val="FFFFFF"/>
              </a:solidFill>
            </a:endParaRPr>
          </a:p>
        </p:txBody>
      </p:sp>
      <p:sp>
        <p:nvSpPr>
          <p:cNvPr id="3" name="Content Placeholder 2">
            <a:extLst>
              <a:ext uri="{FF2B5EF4-FFF2-40B4-BE49-F238E27FC236}">
                <a16:creationId xmlns:a16="http://schemas.microsoft.com/office/drawing/2014/main" id="{28767CEB-7DE6-4B12-A573-16FA0084FFE9}"/>
              </a:ext>
            </a:extLst>
          </p:cNvPr>
          <p:cNvSpPr>
            <a:spLocks noGrp="1"/>
          </p:cNvSpPr>
          <p:nvPr>
            <p:ph idx="1"/>
          </p:nvPr>
        </p:nvSpPr>
        <p:spPr>
          <a:xfrm>
            <a:off x="4995081" y="873457"/>
            <a:ext cx="6020790" cy="5222543"/>
          </a:xfrm>
        </p:spPr>
        <p:txBody>
          <a:bodyPr anchor="ctr">
            <a:normAutofit/>
          </a:bodyPr>
          <a:lstStyle/>
          <a:p>
            <a:r>
              <a:rPr lang="en-US" sz="5400" dirty="0"/>
              <a:t>Information</a:t>
            </a:r>
          </a:p>
          <a:p>
            <a:r>
              <a:rPr lang="en-US" sz="5400" dirty="0"/>
              <a:t>Injury Prevention</a:t>
            </a:r>
          </a:p>
        </p:txBody>
      </p:sp>
    </p:spTree>
    <p:extLst>
      <p:ext uri="{BB962C8B-B14F-4D97-AF65-F5344CB8AC3E}">
        <p14:creationId xmlns:p14="http://schemas.microsoft.com/office/powerpoint/2010/main" val="1915848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5F86E95-42D1-446F-9187-CFC01F7D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ED96568-E9C1-4817-B581-F43A87DE8B4A}"/>
              </a:ext>
            </a:extLst>
          </p:cNvPr>
          <p:cNvSpPr>
            <a:spLocks noGrp="1"/>
          </p:cNvSpPr>
          <p:nvPr>
            <p:ph type="title"/>
          </p:nvPr>
        </p:nvSpPr>
        <p:spPr>
          <a:xfrm>
            <a:off x="301686" y="472440"/>
            <a:ext cx="8745037" cy="1356360"/>
          </a:xfrm>
        </p:spPr>
        <p:txBody>
          <a:bodyPr>
            <a:normAutofit fontScale="90000"/>
          </a:bodyPr>
          <a:lstStyle/>
          <a:p>
            <a:r>
              <a:rPr lang="en-US" b="1" dirty="0">
                <a:solidFill>
                  <a:schemeClr val="bg1"/>
                </a:solidFill>
              </a:rPr>
              <a:t>Water Safety In and Near Open Water:</a:t>
            </a:r>
            <a:br>
              <a:rPr lang="en-US" dirty="0">
                <a:solidFill>
                  <a:schemeClr val="bg1"/>
                </a:solidFill>
              </a:rPr>
            </a:br>
            <a:r>
              <a:rPr lang="en-US" i="1" dirty="0">
                <a:solidFill>
                  <a:schemeClr val="bg1"/>
                </a:solidFill>
              </a:rPr>
              <a:t>Information</a:t>
            </a:r>
          </a:p>
        </p:txBody>
      </p:sp>
      <p:pic>
        <p:nvPicPr>
          <p:cNvPr id="5" name="Content Placeholder 4" descr="Chart, pie chart&#10;&#10;Description automatically generated">
            <a:hlinkClick r:id="rId3"/>
            <a:extLst>
              <a:ext uri="{FF2B5EF4-FFF2-40B4-BE49-F238E27FC236}">
                <a16:creationId xmlns:a16="http://schemas.microsoft.com/office/drawing/2014/main" id="{6CF0F683-82AD-4CED-8EDD-DC2C2A7AC1D3}"/>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23035" r="6978"/>
          <a:stretch/>
        </p:blipFill>
        <p:spPr>
          <a:xfrm>
            <a:off x="5488961" y="1873736"/>
            <a:ext cx="6346799" cy="4094788"/>
          </a:xfrm>
          <a:ln w="76200">
            <a:solidFill>
              <a:schemeClr val="tx2">
                <a:lumMod val="20000"/>
                <a:lumOff val="80000"/>
              </a:schemeClr>
            </a:solidFill>
          </a:ln>
        </p:spPr>
      </p:pic>
      <p:sp>
        <p:nvSpPr>
          <p:cNvPr id="17" name="Rectangle 16">
            <a:extLst>
              <a:ext uri="{FF2B5EF4-FFF2-40B4-BE49-F238E27FC236}">
                <a16:creationId xmlns:a16="http://schemas.microsoft.com/office/drawing/2014/main" id="{A3BA6363-1B19-49E0-A5CE-CCB212D8E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2">
            <a:extLst>
              <a:ext uri="{FF2B5EF4-FFF2-40B4-BE49-F238E27FC236}">
                <a16:creationId xmlns:a16="http://schemas.microsoft.com/office/drawing/2014/main" id="{297EB238-19A9-440A-8088-737CF524D8E3}"/>
              </a:ext>
            </a:extLst>
          </p:cNvPr>
          <p:cNvSpPr txBox="1">
            <a:spLocks/>
          </p:cNvSpPr>
          <p:nvPr/>
        </p:nvSpPr>
        <p:spPr>
          <a:xfrm>
            <a:off x="308786" y="1828800"/>
            <a:ext cx="5102529" cy="3670001"/>
          </a:xfrm>
          <a:prstGeom prst="rect">
            <a:avLst/>
          </a:prstGeom>
        </p:spPr>
        <p:txBody>
          <a:bodyPr vert="horz" lIns="91440" tIns="45720" rIns="91440" bIns="45720" rtlCol="0" anchor="ct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buClr>
                <a:schemeClr val="bg1"/>
              </a:buClr>
            </a:pPr>
            <a:r>
              <a:rPr lang="en-US" sz="2800" dirty="0">
                <a:solidFill>
                  <a:srgbClr val="FFFFFF"/>
                </a:solidFill>
              </a:rPr>
              <a:t>Includes any natural body of water (lakes, rivers, ponds, etc.)</a:t>
            </a:r>
          </a:p>
          <a:p>
            <a:pPr>
              <a:buClr>
                <a:schemeClr val="bg1"/>
              </a:buClr>
            </a:pPr>
            <a:r>
              <a:rPr lang="en-US" sz="2800" dirty="0">
                <a:solidFill>
                  <a:srgbClr val="FFFFFF"/>
                </a:solidFill>
              </a:rPr>
              <a:t>Most at risk: Children ages 5-17</a:t>
            </a:r>
          </a:p>
          <a:p>
            <a:pPr>
              <a:buClr>
                <a:schemeClr val="bg1"/>
              </a:buClr>
            </a:pPr>
            <a:r>
              <a:rPr lang="en-US" sz="2800" dirty="0">
                <a:solidFill>
                  <a:srgbClr val="FFFFFF"/>
                </a:solidFill>
              </a:rPr>
              <a:t>Swimming in open water is unlike swimming in a pool</a:t>
            </a:r>
          </a:p>
          <a:p>
            <a:pPr>
              <a:buClr>
                <a:schemeClr val="bg1"/>
              </a:buClr>
            </a:pPr>
            <a:r>
              <a:rPr lang="en-US" sz="2800" dirty="0">
                <a:solidFill>
                  <a:srgbClr val="FFFFFF"/>
                </a:solidFill>
              </a:rPr>
              <a:t>Infants and young children are at risk of hypothermia</a:t>
            </a:r>
          </a:p>
        </p:txBody>
      </p:sp>
      <p:sp>
        <p:nvSpPr>
          <p:cNvPr id="3" name="Rectangle 2">
            <a:extLst>
              <a:ext uri="{FF2B5EF4-FFF2-40B4-BE49-F238E27FC236}">
                <a16:creationId xmlns:a16="http://schemas.microsoft.com/office/drawing/2014/main" id="{E9C8D7AF-10EA-4665-BC5F-30EB2CBAC2DE}"/>
              </a:ext>
            </a:extLst>
          </p:cNvPr>
          <p:cNvSpPr/>
          <p:nvPr/>
        </p:nvSpPr>
        <p:spPr>
          <a:xfrm>
            <a:off x="301686" y="5694987"/>
            <a:ext cx="6950765" cy="1200329"/>
          </a:xfrm>
          <a:prstGeom prst="rect">
            <a:avLst/>
          </a:prstGeom>
        </p:spPr>
        <p:txBody>
          <a:bodyPr wrap="square">
            <a:spAutoFit/>
          </a:bodyPr>
          <a:lstStyle/>
          <a:p>
            <a:pPr defTabSz="914400">
              <a:defRPr/>
            </a:pPr>
            <a:r>
              <a:rPr lang="en-US" dirty="0">
                <a:hlinkClick r:id="rId5"/>
              </a:rPr>
              <a:t>https://safekids.org/watersafety</a:t>
            </a:r>
            <a:endParaRPr lang="en-US" dirty="0"/>
          </a:p>
          <a:p>
            <a:pPr defTabSz="914400">
              <a:defRPr/>
            </a:pPr>
            <a:r>
              <a:rPr lang="en-US" u="sng" dirty="0">
                <a:hlinkClick r:id="rId6"/>
              </a:rPr>
              <a:t>https://safekids.org/safetytips/field_risks/boating</a:t>
            </a:r>
            <a:endParaRPr lang="en-US" u="sng" dirty="0"/>
          </a:p>
          <a:p>
            <a:pPr defTabSz="914400">
              <a:defRPr/>
            </a:pPr>
            <a:r>
              <a:rPr lang="en-US" dirty="0">
                <a:hlinkClick r:id="rId7"/>
              </a:rPr>
              <a:t>https://www.preventchildinjury.org/toolkits/swimmingpoolsafety</a:t>
            </a:r>
            <a:endParaRPr lang="en-US" dirty="0"/>
          </a:p>
          <a:p>
            <a:pPr defTabSz="914400">
              <a:defRPr/>
            </a:pPr>
            <a:endParaRPr lang="en-US" dirty="0"/>
          </a:p>
        </p:txBody>
      </p:sp>
      <p:sp>
        <p:nvSpPr>
          <p:cNvPr id="4" name="TextBox 3">
            <a:extLst>
              <a:ext uri="{FF2B5EF4-FFF2-40B4-BE49-F238E27FC236}">
                <a16:creationId xmlns:a16="http://schemas.microsoft.com/office/drawing/2014/main" id="{E6AA07D0-7F07-446A-8853-2ADBF6A57263}"/>
              </a:ext>
            </a:extLst>
          </p:cNvPr>
          <p:cNvSpPr txBox="1"/>
          <p:nvPr/>
        </p:nvSpPr>
        <p:spPr>
          <a:xfrm>
            <a:off x="8409808" y="1873736"/>
            <a:ext cx="3425952" cy="369332"/>
          </a:xfrm>
          <a:prstGeom prst="rect">
            <a:avLst/>
          </a:prstGeom>
          <a:noFill/>
        </p:spPr>
        <p:txBody>
          <a:bodyPr wrap="square" rtlCol="0">
            <a:spAutoFit/>
          </a:bodyPr>
          <a:lstStyle/>
          <a:p>
            <a:r>
              <a:rPr lang="en-US" dirty="0"/>
              <a:t>Open Water Deaths by Child’s Age</a:t>
            </a:r>
          </a:p>
        </p:txBody>
      </p:sp>
    </p:spTree>
    <p:extLst>
      <p:ext uri="{BB962C8B-B14F-4D97-AF65-F5344CB8AC3E}">
        <p14:creationId xmlns:p14="http://schemas.microsoft.com/office/powerpoint/2010/main" val="1066862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CA72-1E77-48FB-B2F6-1739D9A48107}"/>
              </a:ext>
            </a:extLst>
          </p:cNvPr>
          <p:cNvSpPr>
            <a:spLocks noGrp="1"/>
          </p:cNvSpPr>
          <p:nvPr>
            <p:ph type="title"/>
          </p:nvPr>
        </p:nvSpPr>
        <p:spPr>
          <a:xfrm>
            <a:off x="2749468" y="342757"/>
            <a:ext cx="6693061" cy="1356360"/>
          </a:xfrm>
        </p:spPr>
        <p:txBody>
          <a:bodyPr>
            <a:normAutofit/>
          </a:bodyPr>
          <a:lstStyle/>
          <a:p>
            <a:pPr algn="ctr">
              <a:spcAft>
                <a:spcPts val="600"/>
              </a:spcAft>
            </a:pPr>
            <a:r>
              <a:rPr lang="en-US" b="1" dirty="0"/>
              <a:t>Water Safety In and Near Open Water: </a:t>
            </a:r>
            <a:r>
              <a:rPr lang="en-US" i="1" dirty="0">
                <a:latin typeface="+mj-lt"/>
                <a:ea typeface="+mj-ea"/>
                <a:cs typeface="+mj-cs"/>
              </a:rPr>
              <a:t>Prevention </a:t>
            </a:r>
          </a:p>
        </p:txBody>
      </p:sp>
      <p:pic>
        <p:nvPicPr>
          <p:cNvPr id="1026" name="Picture 2" descr="Water Safety | American Red Cross">
            <a:hlinkClick r:id="rId3"/>
            <a:extLst>
              <a:ext uri="{FF2B5EF4-FFF2-40B4-BE49-F238E27FC236}">
                <a16:creationId xmlns:a16="http://schemas.microsoft.com/office/drawing/2014/main" id="{1F6E86D0-BB85-4DB2-AE59-B5301C4225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128" b="24823"/>
          <a:stretch/>
        </p:blipFill>
        <p:spPr bwMode="auto">
          <a:xfrm>
            <a:off x="691853" y="2730017"/>
            <a:ext cx="10808289" cy="336364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1C532E3F-F3BA-4B2A-8285-62F52DECD2B4}"/>
              </a:ext>
            </a:extLst>
          </p:cNvPr>
          <p:cNvSpPr>
            <a:spLocks noGrp="1"/>
          </p:cNvSpPr>
          <p:nvPr>
            <p:ph idx="1"/>
          </p:nvPr>
        </p:nvSpPr>
        <p:spPr>
          <a:xfrm>
            <a:off x="1053374" y="1699117"/>
            <a:ext cx="4431334" cy="1356360"/>
          </a:xfrm>
        </p:spPr>
        <p:txBody>
          <a:bodyPr>
            <a:normAutofit/>
          </a:bodyPr>
          <a:lstStyle/>
          <a:p>
            <a:r>
              <a:rPr lang="en-US" dirty="0"/>
              <a:t>Wear life jackets when necessary</a:t>
            </a:r>
          </a:p>
          <a:p>
            <a:r>
              <a:rPr lang="en-US" dirty="0"/>
              <a:t>Remain aware of water at all times</a:t>
            </a:r>
          </a:p>
          <a:p>
            <a:r>
              <a:rPr lang="en-US" dirty="0"/>
              <a:t>Pay attention to the weather</a:t>
            </a:r>
          </a:p>
        </p:txBody>
      </p:sp>
      <p:sp>
        <p:nvSpPr>
          <p:cNvPr id="5" name="Content Placeholder 2">
            <a:extLst>
              <a:ext uri="{FF2B5EF4-FFF2-40B4-BE49-F238E27FC236}">
                <a16:creationId xmlns:a16="http://schemas.microsoft.com/office/drawing/2014/main" id="{2CCB3D4E-D96C-4414-922B-4C6FF0C9C260}"/>
              </a:ext>
            </a:extLst>
          </p:cNvPr>
          <p:cNvSpPr txBox="1">
            <a:spLocks/>
          </p:cNvSpPr>
          <p:nvPr/>
        </p:nvSpPr>
        <p:spPr>
          <a:xfrm>
            <a:off x="7180802" y="1699117"/>
            <a:ext cx="3573295" cy="135636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dirty="0"/>
              <a:t>Avoid drinking alcohol</a:t>
            </a:r>
          </a:p>
          <a:p>
            <a:r>
              <a:rPr lang="en-US" dirty="0"/>
              <a:t>No diving in open water!</a:t>
            </a:r>
          </a:p>
          <a:p>
            <a:r>
              <a:rPr lang="en-US" dirty="0"/>
              <a:t>Keep young children warm</a:t>
            </a:r>
          </a:p>
        </p:txBody>
      </p:sp>
      <p:sp>
        <p:nvSpPr>
          <p:cNvPr id="3" name="Rectangle 2">
            <a:extLst>
              <a:ext uri="{FF2B5EF4-FFF2-40B4-BE49-F238E27FC236}">
                <a16:creationId xmlns:a16="http://schemas.microsoft.com/office/drawing/2014/main" id="{56317062-5CF0-4AE1-B52D-FF2F172C6500}"/>
              </a:ext>
            </a:extLst>
          </p:cNvPr>
          <p:cNvSpPr/>
          <p:nvPr/>
        </p:nvSpPr>
        <p:spPr>
          <a:xfrm>
            <a:off x="364431" y="6044931"/>
            <a:ext cx="11463132" cy="646331"/>
          </a:xfrm>
          <a:prstGeom prst="rect">
            <a:avLst/>
          </a:prstGeom>
        </p:spPr>
        <p:txBody>
          <a:bodyPr wrap="square">
            <a:spAutoFit/>
          </a:bodyPr>
          <a:lstStyle/>
          <a:p>
            <a:pPr algn="ctr" defTabSz="914400">
              <a:defRPr/>
            </a:pPr>
            <a:r>
              <a:rPr lang="en-US" dirty="0">
                <a:hlinkClick r:id="rId5"/>
              </a:rPr>
              <a:t>https://www.preventchildinjury.org/toolkits/swimmingpoolsafety</a:t>
            </a:r>
            <a:r>
              <a:rPr lang="en-US" dirty="0"/>
              <a:t>  |  </a:t>
            </a:r>
            <a:r>
              <a:rPr lang="en-US" u="sng" dirty="0">
                <a:hlinkClick r:id="rId6"/>
              </a:rPr>
              <a:t>https://www.healthychildren.org/English/safety-prevention/at-play/Pages/Summer-Safety-Tips-Sun-and-Water-Safety.aspx</a:t>
            </a:r>
            <a:endParaRPr lang="en-US" dirty="0"/>
          </a:p>
        </p:txBody>
      </p:sp>
    </p:spTree>
    <p:extLst>
      <p:ext uri="{BB962C8B-B14F-4D97-AF65-F5344CB8AC3E}">
        <p14:creationId xmlns:p14="http://schemas.microsoft.com/office/powerpoint/2010/main" val="1425440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68A5362-EC3B-4BE3-804B-E6B289AF8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1D37744E-F5F6-4ED5-9F5F-21183A8FE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DD9D7C55-D0C1-4B48-ADC5-A9E322B196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ED80B3D5-6233-4DE9-91DD-7898FFB005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6134D802-5463-4D3D-8DDA-9C8A4E0192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323114"/>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ED96568-E9C1-4817-B581-F43A87DE8B4A}"/>
              </a:ext>
            </a:extLst>
          </p:cNvPr>
          <p:cNvSpPr>
            <a:spLocks noGrp="1"/>
          </p:cNvSpPr>
          <p:nvPr>
            <p:ph type="title"/>
          </p:nvPr>
        </p:nvSpPr>
        <p:spPr>
          <a:xfrm>
            <a:off x="231139" y="5123688"/>
            <a:ext cx="11724640" cy="1490472"/>
          </a:xfrm>
        </p:spPr>
        <p:txBody>
          <a:bodyPr vert="horz" lIns="91440" tIns="45720" rIns="91440" bIns="45720" rtlCol="0" anchor="b">
            <a:normAutofit/>
          </a:bodyPr>
          <a:lstStyle/>
          <a:p>
            <a:pPr algn="ctr">
              <a:lnSpc>
                <a:spcPct val="85000"/>
              </a:lnSpc>
            </a:pPr>
            <a:r>
              <a:rPr lang="en-US" sz="5100" b="1" cap="all" dirty="0"/>
              <a:t>Water Safety: Open Water</a:t>
            </a:r>
            <a:br>
              <a:rPr lang="en-US" sz="5100" b="1" cap="all" dirty="0"/>
            </a:br>
            <a:r>
              <a:rPr lang="en-US" sz="3600" cap="all" dirty="0">
                <a:hlinkClick r:id="rId4"/>
              </a:rPr>
              <a:t>Safety in Seconds: Open Water Safety</a:t>
            </a:r>
            <a:endParaRPr lang="en-US" sz="3600" cap="all" dirty="0"/>
          </a:p>
        </p:txBody>
      </p:sp>
      <p:pic>
        <p:nvPicPr>
          <p:cNvPr id="3" name="Online Media 2" title="Safety in Seconds: Open Water Safety">
            <a:hlinkClick r:id="" action="ppaction://media"/>
            <a:extLst>
              <a:ext uri="{FF2B5EF4-FFF2-40B4-BE49-F238E27FC236}">
                <a16:creationId xmlns:a16="http://schemas.microsoft.com/office/drawing/2014/main" id="{439EA562-9454-4072-9523-C7659D8A5714}"/>
              </a:ext>
            </a:extLst>
          </p:cNvPr>
          <p:cNvPicPr>
            <a:picLocks noRot="1" noChangeAspect="1"/>
          </p:cNvPicPr>
          <p:nvPr>
            <a:videoFile r:link="rId1"/>
          </p:nvPr>
        </p:nvPicPr>
        <p:blipFill>
          <a:blip r:embed="rId5"/>
          <a:stretch>
            <a:fillRect/>
          </a:stretch>
        </p:blipFill>
        <p:spPr>
          <a:xfrm>
            <a:off x="1867335" y="369298"/>
            <a:ext cx="8452249" cy="4754390"/>
          </a:xfrm>
          <a:prstGeom prst="rect">
            <a:avLst/>
          </a:prstGeom>
        </p:spPr>
      </p:pic>
    </p:spTree>
    <p:extLst>
      <p:ext uri="{BB962C8B-B14F-4D97-AF65-F5344CB8AC3E}">
        <p14:creationId xmlns:p14="http://schemas.microsoft.com/office/powerpoint/2010/main" val="95271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ED75C8C-35F3-4C91-AC51-B5C3A1576C0F}"/>
              </a:ext>
            </a:extLst>
          </p:cNvPr>
          <p:cNvSpPr>
            <a:spLocks noGrp="1"/>
          </p:cNvSpPr>
          <p:nvPr>
            <p:ph type="title"/>
          </p:nvPr>
        </p:nvSpPr>
        <p:spPr>
          <a:xfrm>
            <a:off x="1158238" y="382556"/>
            <a:ext cx="9875520" cy="1825550"/>
          </a:xfrm>
        </p:spPr>
        <p:txBody>
          <a:bodyPr>
            <a:normAutofit/>
          </a:bodyPr>
          <a:lstStyle/>
          <a:p>
            <a:pPr algn="ctr"/>
            <a:r>
              <a:rPr lang="en-US" dirty="0">
                <a:solidFill>
                  <a:srgbClr val="FFFFFF"/>
                </a:solidFill>
              </a:rPr>
              <a:t>Safe Beginnings is brought to you by:</a:t>
            </a:r>
          </a:p>
        </p:txBody>
      </p:sp>
      <p:sp useBgFill="1">
        <p:nvSpPr>
          <p:cNvPr id="12" name="Rectangle 11">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AF5EB3E-5696-41C2-B167-2DE93B14C1E3}"/>
              </a:ext>
            </a:extLst>
          </p:cNvPr>
          <p:cNvSpPr txBox="1">
            <a:spLocks/>
          </p:cNvSpPr>
          <p:nvPr/>
        </p:nvSpPr>
        <p:spPr>
          <a:xfrm>
            <a:off x="1143000" y="2852530"/>
            <a:ext cx="9872871" cy="885133"/>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en-US" sz="2800" b="1" dirty="0"/>
              <a:t>Innovative Partnerships Program: Sierra-Sacramento Region</a:t>
            </a:r>
          </a:p>
          <a:p>
            <a:pPr marL="274320" lvl="1" indent="0" algn="ctr">
              <a:buFont typeface="Corbel" pitchFamily="34" charset="0"/>
              <a:buNone/>
            </a:pPr>
            <a:r>
              <a:rPr lang="en-US" i="1" dirty="0"/>
              <a:t>A 14-County Collaborative of Child Abuse Prevention Councils</a:t>
            </a:r>
          </a:p>
          <a:p>
            <a:endParaRPr lang="en-US" dirty="0">
              <a:solidFill>
                <a:schemeClr val="tx1"/>
              </a:solidFill>
            </a:endParaRPr>
          </a:p>
        </p:txBody>
      </p:sp>
      <p:pic>
        <p:nvPicPr>
          <p:cNvPr id="13" name="Picture 12" descr="A picture containing green, food, table, room&#10;&#10;Description automatically generated">
            <a:extLst>
              <a:ext uri="{FF2B5EF4-FFF2-40B4-BE49-F238E27FC236}">
                <a16:creationId xmlns:a16="http://schemas.microsoft.com/office/drawing/2014/main" id="{8FFC1A85-FAE5-496E-98DE-AB8DE8201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9721" y="5562838"/>
            <a:ext cx="1441784" cy="863441"/>
          </a:xfrm>
          <a:prstGeom prst="rect">
            <a:avLst/>
          </a:prstGeom>
        </p:spPr>
      </p:pic>
      <p:sp>
        <p:nvSpPr>
          <p:cNvPr id="14" name="TextBox 13">
            <a:extLst>
              <a:ext uri="{FF2B5EF4-FFF2-40B4-BE49-F238E27FC236}">
                <a16:creationId xmlns:a16="http://schemas.microsoft.com/office/drawing/2014/main" id="{1424F88B-2068-4C35-A7EF-59E30E939451}"/>
              </a:ext>
            </a:extLst>
          </p:cNvPr>
          <p:cNvSpPr txBox="1"/>
          <p:nvPr/>
        </p:nvSpPr>
        <p:spPr>
          <a:xfrm>
            <a:off x="1535313" y="3737663"/>
            <a:ext cx="9088244" cy="1754326"/>
          </a:xfrm>
          <a:prstGeom prst="rect">
            <a:avLst/>
          </a:prstGeom>
          <a:noFill/>
        </p:spPr>
        <p:txBody>
          <a:bodyPr wrap="square" rtlCol="0">
            <a:spAutoFit/>
          </a:bodyPr>
          <a:lstStyle/>
          <a:p>
            <a:pPr algn="ctr"/>
            <a:r>
              <a:rPr lang="en-US" u="sng" dirty="0"/>
              <a:t>In Partnership with:</a:t>
            </a:r>
            <a:endParaRPr lang="en-US" dirty="0"/>
          </a:p>
          <a:p>
            <a:pPr algn="ctr"/>
            <a:r>
              <a:rPr lang="en-US" dirty="0"/>
              <a:t>The Office of Child Abuse Prevention</a:t>
            </a:r>
          </a:p>
          <a:p>
            <a:pPr algn="ctr"/>
            <a:r>
              <a:rPr lang="en-US" dirty="0"/>
              <a:t>The Child Abuse Prevention Council of Sacramento</a:t>
            </a:r>
          </a:p>
          <a:p>
            <a:pPr algn="ctr"/>
            <a:endParaRPr lang="en-US" dirty="0"/>
          </a:p>
          <a:p>
            <a:pPr algn="ctr"/>
            <a:r>
              <a:rPr lang="en-US" i="1" dirty="0"/>
              <a:t>Funded, in part, by California Department of Public Health Kids’ Plates Program</a:t>
            </a:r>
            <a:endParaRPr lang="en-US" dirty="0"/>
          </a:p>
          <a:p>
            <a:endParaRPr lang="en-US" dirty="0"/>
          </a:p>
        </p:txBody>
      </p:sp>
      <p:pic>
        <p:nvPicPr>
          <p:cNvPr id="15" name="Picture 14">
            <a:extLst>
              <a:ext uri="{FF2B5EF4-FFF2-40B4-BE49-F238E27FC236}">
                <a16:creationId xmlns:a16="http://schemas.microsoft.com/office/drawing/2014/main" id="{0F17B6E2-9127-4D7D-9A08-57683C14B1CA}"/>
              </a:ext>
            </a:extLst>
          </p:cNvPr>
          <p:cNvPicPr>
            <a:picLocks noChangeAspect="1"/>
          </p:cNvPicPr>
          <p:nvPr/>
        </p:nvPicPr>
        <p:blipFill>
          <a:blip r:embed="rId4"/>
          <a:stretch>
            <a:fillRect/>
          </a:stretch>
        </p:blipFill>
        <p:spPr>
          <a:xfrm>
            <a:off x="9948472" y="5420816"/>
            <a:ext cx="675085" cy="1065367"/>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583BE4B6-34C5-4E15-AF38-3FA7081C5A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5312" y="5390019"/>
            <a:ext cx="1617483" cy="1198135"/>
          </a:xfrm>
          <a:prstGeom prst="rect">
            <a:avLst/>
          </a:prstGeom>
        </p:spPr>
      </p:pic>
    </p:spTree>
    <p:extLst>
      <p:ext uri="{BB962C8B-B14F-4D97-AF65-F5344CB8AC3E}">
        <p14:creationId xmlns:p14="http://schemas.microsoft.com/office/powerpoint/2010/main" val="624316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ABE273-A57A-4523-99C5-F4D7F4511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A15CF5-392D-404A-8095-DD2085F2F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580D6C-07C6-4B81-85C2-81FAF331C6DB}"/>
              </a:ext>
            </a:extLst>
          </p:cNvPr>
          <p:cNvSpPr>
            <a:spLocks noGrp="1"/>
          </p:cNvSpPr>
          <p:nvPr>
            <p:ph type="title"/>
          </p:nvPr>
        </p:nvSpPr>
        <p:spPr>
          <a:xfrm>
            <a:off x="661855" y="696686"/>
            <a:ext cx="3570511" cy="5399314"/>
          </a:xfrm>
        </p:spPr>
        <p:txBody>
          <a:bodyPr>
            <a:normAutofit/>
          </a:bodyPr>
          <a:lstStyle/>
          <a:p>
            <a:pPr algn="ctr"/>
            <a:r>
              <a:rPr lang="en-US" b="1" dirty="0">
                <a:solidFill>
                  <a:srgbClr val="FFFFFF"/>
                </a:solidFill>
              </a:rPr>
              <a:t>What to do if someone is drowning</a:t>
            </a:r>
          </a:p>
        </p:txBody>
      </p:sp>
      <p:cxnSp>
        <p:nvCxnSpPr>
          <p:cNvPr id="12" name="Straight Connector 11">
            <a:extLst>
              <a:ext uri="{FF2B5EF4-FFF2-40B4-BE49-F238E27FC236}">
                <a16:creationId xmlns:a16="http://schemas.microsoft.com/office/drawing/2014/main" id="{3D0F74E7-7AA9-4171-BCD1-C325B7632D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53842" y="2054826"/>
            <a:ext cx="0" cy="27432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F85573-3659-439F-B998-68A17D664CAA}"/>
              </a:ext>
            </a:extLst>
          </p:cNvPr>
          <p:cNvSpPr>
            <a:spLocks noGrp="1"/>
          </p:cNvSpPr>
          <p:nvPr>
            <p:ph idx="1"/>
          </p:nvPr>
        </p:nvSpPr>
        <p:spPr>
          <a:xfrm>
            <a:off x="5075319" y="737389"/>
            <a:ext cx="6359029" cy="5486400"/>
          </a:xfrm>
        </p:spPr>
        <p:txBody>
          <a:bodyPr anchor="ctr">
            <a:normAutofit/>
          </a:bodyPr>
          <a:lstStyle/>
          <a:p>
            <a:pPr>
              <a:buClr>
                <a:schemeClr val="tx1"/>
              </a:buClr>
              <a:buFont typeface="Wingdings" panose="05000000000000000000" pitchFamily="2" charset="2"/>
              <a:buChar char="v"/>
            </a:pPr>
            <a:r>
              <a:rPr lang="en-US" sz="3200" b="1" dirty="0">
                <a:solidFill>
                  <a:srgbClr val="FFFFFF"/>
                </a:solidFill>
              </a:rPr>
              <a:t>Yell for help</a:t>
            </a:r>
          </a:p>
          <a:p>
            <a:pPr>
              <a:buClr>
                <a:schemeClr val="tx1"/>
              </a:buClr>
              <a:buFont typeface="Wingdings" panose="05000000000000000000" pitchFamily="2" charset="2"/>
              <a:buChar char="v"/>
            </a:pPr>
            <a:r>
              <a:rPr lang="en-US" sz="3200" b="1" dirty="0">
                <a:solidFill>
                  <a:srgbClr val="FFFFFF"/>
                </a:solidFill>
              </a:rPr>
              <a:t>Perform lifesaving techniques while waiting for help</a:t>
            </a:r>
          </a:p>
          <a:p>
            <a:pPr>
              <a:buClr>
                <a:schemeClr val="tx1"/>
              </a:buClr>
              <a:buFont typeface="Wingdings" panose="05000000000000000000" pitchFamily="2" charset="2"/>
              <a:buChar char="v"/>
            </a:pPr>
            <a:r>
              <a:rPr lang="en-US" sz="3200" b="1" dirty="0">
                <a:solidFill>
                  <a:srgbClr val="FFFFFF"/>
                </a:solidFill>
              </a:rPr>
              <a:t>Call 911</a:t>
            </a:r>
            <a:endParaRPr lang="en-US" sz="3200" dirty="0">
              <a:solidFill>
                <a:srgbClr val="FFFFFF"/>
              </a:solidFill>
            </a:endParaRPr>
          </a:p>
        </p:txBody>
      </p:sp>
      <p:sp>
        <p:nvSpPr>
          <p:cNvPr id="4" name="Rectangle 3">
            <a:extLst>
              <a:ext uri="{FF2B5EF4-FFF2-40B4-BE49-F238E27FC236}">
                <a16:creationId xmlns:a16="http://schemas.microsoft.com/office/drawing/2014/main" id="{CA65A717-850D-4155-94DC-65FD1B5F4F0B}"/>
              </a:ext>
            </a:extLst>
          </p:cNvPr>
          <p:cNvSpPr/>
          <p:nvPr/>
        </p:nvSpPr>
        <p:spPr>
          <a:xfrm>
            <a:off x="578381" y="6174223"/>
            <a:ext cx="11030157" cy="369332"/>
          </a:xfrm>
          <a:prstGeom prst="rect">
            <a:avLst/>
          </a:prstGeom>
        </p:spPr>
        <p:txBody>
          <a:bodyPr wrap="square">
            <a:spAutoFit/>
          </a:bodyPr>
          <a:lstStyle/>
          <a:p>
            <a:pPr algn="ctr"/>
            <a:r>
              <a:rPr lang="en-US" dirty="0">
                <a:hlinkClick r:id="rId3"/>
              </a:rPr>
              <a:t>https://www.bbc.co.uk/programmes/articles/1L2dJ3KQsjJPXdZ4Vp3jckh/what-to-do-if-someone-is-drowning</a:t>
            </a:r>
            <a:endParaRPr lang="en-US" dirty="0"/>
          </a:p>
        </p:txBody>
      </p:sp>
    </p:spTree>
    <p:extLst>
      <p:ext uri="{BB962C8B-B14F-4D97-AF65-F5344CB8AC3E}">
        <p14:creationId xmlns:p14="http://schemas.microsoft.com/office/powerpoint/2010/main" val="156407461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E519F0E-9B53-473C-B214-02ABE204A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909" y="4572001"/>
            <a:ext cx="11719791" cy="2052826"/>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580D6C-07C6-4B81-85C2-81FAF331C6DB}"/>
              </a:ext>
            </a:extLst>
          </p:cNvPr>
          <p:cNvSpPr>
            <a:spLocks noGrp="1"/>
          </p:cNvSpPr>
          <p:nvPr>
            <p:ph type="title"/>
          </p:nvPr>
        </p:nvSpPr>
        <p:spPr>
          <a:xfrm>
            <a:off x="1143000" y="4824984"/>
            <a:ext cx="9875520" cy="1356360"/>
          </a:xfrm>
        </p:spPr>
        <p:txBody>
          <a:bodyPr>
            <a:normAutofit/>
          </a:bodyPr>
          <a:lstStyle/>
          <a:p>
            <a:pPr algn="ctr"/>
            <a:r>
              <a:rPr lang="en-US" sz="5400" b="1" dirty="0">
                <a:solidFill>
                  <a:srgbClr val="FFFFFF"/>
                </a:solidFill>
              </a:rPr>
              <a:t>Summary</a:t>
            </a:r>
          </a:p>
        </p:txBody>
      </p:sp>
      <p:sp>
        <p:nvSpPr>
          <p:cNvPr id="20" name="Rectangle 19">
            <a:extLst>
              <a:ext uri="{FF2B5EF4-FFF2-40B4-BE49-F238E27FC236}">
                <a16:creationId xmlns:a16="http://schemas.microsoft.com/office/drawing/2014/main" id="{75381F2E-FEDB-4907-90F4-48850ED4A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40031"/>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a:extLst>
              <a:ext uri="{FF2B5EF4-FFF2-40B4-BE49-F238E27FC236}">
                <a16:creationId xmlns:a16="http://schemas.microsoft.com/office/drawing/2014/main" id="{4DD0BE3C-CE7C-4D11-BF70-7B3E7722E381}"/>
              </a:ext>
            </a:extLst>
          </p:cNvPr>
          <p:cNvGraphicFramePr>
            <a:graphicFrameLocks noGrp="1"/>
          </p:cNvGraphicFramePr>
          <p:nvPr>
            <p:ph idx="1"/>
            <p:extLst>
              <p:ext uri="{D42A27DB-BD31-4B8C-83A1-F6EECF244321}">
                <p14:modId xmlns:p14="http://schemas.microsoft.com/office/powerpoint/2010/main" val="59970706"/>
              </p:ext>
            </p:extLst>
          </p:nvPr>
        </p:nvGraphicFramePr>
        <p:xfrm>
          <a:off x="709613" y="642938"/>
          <a:ext cx="10828337" cy="3538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a:extLst>
              <a:ext uri="{FF2B5EF4-FFF2-40B4-BE49-F238E27FC236}">
                <a16:creationId xmlns:a16="http://schemas.microsoft.com/office/drawing/2014/main" id="{E8FCBB89-CC5B-4E6C-A189-67169F934654}"/>
              </a:ext>
            </a:extLst>
          </p:cNvPr>
          <p:cNvCxnSpPr>
            <a:cxnSpLocks/>
          </p:cNvCxnSpPr>
          <p:nvPr/>
        </p:nvCxnSpPr>
        <p:spPr>
          <a:xfrm>
            <a:off x="2720502" y="6025701"/>
            <a:ext cx="67509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92459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D5177-E99C-49D7-9F44-15A443BF074E}"/>
              </a:ext>
            </a:extLst>
          </p:cNvPr>
          <p:cNvSpPr>
            <a:spLocks noGrp="1"/>
          </p:cNvSpPr>
          <p:nvPr>
            <p:ph type="title"/>
          </p:nvPr>
        </p:nvSpPr>
        <p:spPr/>
        <p:txBody>
          <a:bodyPr/>
          <a:lstStyle/>
          <a:p>
            <a:r>
              <a:rPr lang="en-US" b="1" dirty="0"/>
              <a:t>Water Safety:</a:t>
            </a:r>
            <a:r>
              <a:rPr lang="en-US" dirty="0"/>
              <a:t> </a:t>
            </a:r>
            <a:br>
              <a:rPr lang="en-US" dirty="0"/>
            </a:br>
            <a:r>
              <a:rPr lang="en-US" i="1" dirty="0"/>
              <a:t>Local Resources &amp; Contact Information</a:t>
            </a:r>
          </a:p>
        </p:txBody>
      </p:sp>
      <p:sp>
        <p:nvSpPr>
          <p:cNvPr id="3" name="Content Placeholder 2">
            <a:extLst>
              <a:ext uri="{FF2B5EF4-FFF2-40B4-BE49-F238E27FC236}">
                <a16:creationId xmlns:a16="http://schemas.microsoft.com/office/drawing/2014/main" id="{B65462ED-C261-42D8-909F-F7E2F0D9AB41}"/>
              </a:ext>
            </a:extLst>
          </p:cNvPr>
          <p:cNvSpPr>
            <a:spLocks noGrp="1"/>
          </p:cNvSpPr>
          <p:nvPr>
            <p:ph idx="1"/>
          </p:nvPr>
        </p:nvSpPr>
        <p:spPr>
          <a:xfrm>
            <a:off x="1143000" y="2057400"/>
            <a:ext cx="9872871" cy="2591873"/>
          </a:xfrm>
        </p:spPr>
        <p:txBody>
          <a:bodyPr/>
          <a:lstStyle/>
          <a:p>
            <a:pPr marL="0">
              <a:buFont typeface="Franklin Gothic Book" panose="020B0503020102020204" pitchFamily="34" charset="0"/>
              <a:buNone/>
            </a:pPr>
            <a:r>
              <a:rPr lang="en-US" sz="2400" b="1" dirty="0"/>
              <a:t>Community resources near you: </a:t>
            </a:r>
          </a:p>
          <a:p>
            <a:pPr marL="0">
              <a:buFont typeface="Franklin Gothic Book" panose="020B0503020102020204" pitchFamily="34" charset="0"/>
              <a:buNone/>
            </a:pPr>
            <a:r>
              <a:rPr lang="en-US" sz="2400" i="1" dirty="0"/>
              <a:t>[Include county-specific and local resources here]</a:t>
            </a:r>
          </a:p>
          <a:p>
            <a:endParaRPr lang="en-US" dirty="0"/>
          </a:p>
          <a:p>
            <a:endParaRPr lang="en-US" dirty="0"/>
          </a:p>
        </p:txBody>
      </p:sp>
      <p:sp>
        <p:nvSpPr>
          <p:cNvPr id="4" name="TextBox 3">
            <a:extLst>
              <a:ext uri="{FF2B5EF4-FFF2-40B4-BE49-F238E27FC236}">
                <a16:creationId xmlns:a16="http://schemas.microsoft.com/office/drawing/2014/main" id="{7F78B469-BFD6-4B91-92A7-6F57C9AE215F}"/>
              </a:ext>
            </a:extLst>
          </p:cNvPr>
          <p:cNvSpPr txBox="1"/>
          <p:nvPr/>
        </p:nvSpPr>
        <p:spPr>
          <a:xfrm>
            <a:off x="1455260" y="5666052"/>
            <a:ext cx="9281480" cy="830997"/>
          </a:xfrm>
          <a:prstGeom prst="rect">
            <a:avLst/>
          </a:prstGeom>
          <a:noFill/>
        </p:spPr>
        <p:txBody>
          <a:bodyPr wrap="square" rtlCol="0">
            <a:spAutoFit/>
          </a:bodyPr>
          <a:lstStyle/>
          <a:p>
            <a:pPr algn="ctr"/>
            <a:r>
              <a:rPr lang="en-US" sz="4800" b="1" dirty="0">
                <a:solidFill>
                  <a:schemeClr val="accent1"/>
                </a:solidFill>
              </a:rPr>
              <a:t>Thank you!</a:t>
            </a:r>
          </a:p>
        </p:txBody>
      </p:sp>
    </p:spTree>
    <p:extLst>
      <p:ext uri="{BB962C8B-B14F-4D97-AF65-F5344CB8AC3E}">
        <p14:creationId xmlns:p14="http://schemas.microsoft.com/office/powerpoint/2010/main" val="497380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71A833-1B71-4DEE-B14E-0E19C7EF0D15}"/>
              </a:ext>
            </a:extLst>
          </p:cNvPr>
          <p:cNvSpPr>
            <a:spLocks noGrp="1"/>
          </p:cNvSpPr>
          <p:nvPr>
            <p:ph type="title"/>
          </p:nvPr>
        </p:nvSpPr>
        <p:spPr>
          <a:xfrm>
            <a:off x="1371600" y="503767"/>
            <a:ext cx="9380334" cy="941664"/>
          </a:xfrm>
        </p:spPr>
        <p:txBody>
          <a:bodyPr vert="horz" lIns="91440" tIns="45720" rIns="91440" bIns="45720" rtlCol="0" anchor="b">
            <a:normAutofit/>
          </a:bodyPr>
          <a:lstStyle/>
          <a:p>
            <a:pPr algn="ctr"/>
            <a:r>
              <a:rPr lang="en-US" b="1" dirty="0"/>
              <a:t>Water Safety: </a:t>
            </a:r>
            <a:r>
              <a:rPr lang="en-US" i="1" dirty="0"/>
              <a:t>Additional Information</a:t>
            </a:r>
          </a:p>
        </p:txBody>
      </p:sp>
      <p:sp>
        <p:nvSpPr>
          <p:cNvPr id="6" name="Content Placeholder 5">
            <a:extLst>
              <a:ext uri="{FF2B5EF4-FFF2-40B4-BE49-F238E27FC236}">
                <a16:creationId xmlns:a16="http://schemas.microsoft.com/office/drawing/2014/main" id="{99B41531-D51C-428D-ABE0-A42E7777B08A}"/>
              </a:ext>
            </a:extLst>
          </p:cNvPr>
          <p:cNvSpPr>
            <a:spLocks noGrp="1"/>
          </p:cNvSpPr>
          <p:nvPr>
            <p:ph sz="half" idx="1"/>
          </p:nvPr>
        </p:nvSpPr>
        <p:spPr>
          <a:xfrm>
            <a:off x="1021406" y="1793707"/>
            <a:ext cx="4724400" cy="4560523"/>
          </a:xfrm>
        </p:spPr>
        <p:txBody>
          <a:bodyPr vert="horz" lIns="91440" tIns="45720" rIns="91440" bIns="45720" rtlCol="0" anchor="t">
            <a:normAutofit/>
          </a:bodyPr>
          <a:lstStyle/>
          <a:p>
            <a:pPr marL="0">
              <a:buFont typeface="Franklin Gothic Book" panose="020B0503020102020204" pitchFamily="34" charset="0"/>
              <a:buNone/>
            </a:pPr>
            <a:r>
              <a:rPr lang="en-US" sz="2400" dirty="0">
                <a:hlinkClick r:id="rId3"/>
              </a:rPr>
              <a:t>Children’s Safety Network</a:t>
            </a:r>
            <a:endParaRPr lang="en-US" sz="2400" dirty="0"/>
          </a:p>
          <a:p>
            <a:pPr marL="0">
              <a:buFont typeface="Franklin Gothic Book" panose="020B0503020102020204" pitchFamily="34" charset="0"/>
              <a:buNone/>
            </a:pPr>
            <a:r>
              <a:rPr lang="en-US" sz="2400" dirty="0">
                <a:hlinkClick r:id="rId4"/>
              </a:rPr>
              <a:t>Prevent Child Injury</a:t>
            </a:r>
            <a:endParaRPr lang="en-US" sz="2400" dirty="0"/>
          </a:p>
          <a:p>
            <a:pPr marL="0">
              <a:buFont typeface="Franklin Gothic Book" panose="020B0503020102020204" pitchFamily="34" charset="0"/>
              <a:buNone/>
            </a:pPr>
            <a:r>
              <a:rPr lang="en-US" sz="2400" dirty="0">
                <a:hlinkClick r:id="rId5"/>
              </a:rPr>
              <a:t>Home Safety Council</a:t>
            </a:r>
            <a:endParaRPr lang="en-US" sz="2400" dirty="0"/>
          </a:p>
          <a:p>
            <a:pPr marL="0">
              <a:buFont typeface="Franklin Gothic Book" panose="020B0503020102020204" pitchFamily="34" charset="0"/>
              <a:buNone/>
            </a:pPr>
            <a:r>
              <a:rPr lang="en-US" sz="2400" dirty="0">
                <a:hlinkClick r:id="rId6"/>
              </a:rPr>
              <a:t>Safe Kids Worldwide</a:t>
            </a:r>
            <a:endParaRPr lang="en-US" sz="2400" dirty="0"/>
          </a:p>
          <a:p>
            <a:pPr marL="0">
              <a:buFont typeface="Franklin Gothic Book" panose="020B0503020102020204" pitchFamily="34" charset="0"/>
              <a:buNone/>
            </a:pPr>
            <a:r>
              <a:rPr lang="en-US" sz="2400" dirty="0">
                <a:hlinkClick r:id="rId7"/>
              </a:rPr>
              <a:t>Healthy Children</a:t>
            </a:r>
            <a:endParaRPr lang="en-US" sz="2400" dirty="0"/>
          </a:p>
          <a:p>
            <a:pPr marL="0">
              <a:buFont typeface="Franklin Gothic Book" panose="020B0503020102020204" pitchFamily="34" charset="0"/>
              <a:buNone/>
            </a:pPr>
            <a:r>
              <a:rPr lang="en-US" sz="2400" dirty="0">
                <a:hlinkClick r:id="rId8"/>
              </a:rPr>
              <a:t>American Academy of Pediatrics</a:t>
            </a:r>
            <a:endParaRPr lang="en-US" sz="2400" dirty="0"/>
          </a:p>
          <a:p>
            <a:pPr marL="0">
              <a:buFont typeface="Franklin Gothic Book" panose="020B0503020102020204" pitchFamily="34" charset="0"/>
              <a:buNone/>
            </a:pPr>
            <a:r>
              <a:rPr lang="en-US" sz="2400" dirty="0">
                <a:hlinkClick r:id="rId9"/>
              </a:rPr>
              <a:t>CDC-Home and Recreational Safety</a:t>
            </a:r>
            <a:endParaRPr lang="en-US" sz="2400" dirty="0"/>
          </a:p>
          <a:p>
            <a:pPr marL="0">
              <a:buFont typeface="Franklin Gothic Book" panose="020B0503020102020204" pitchFamily="34" charset="0"/>
              <a:buNone/>
            </a:pPr>
            <a:r>
              <a:rPr lang="en-US" sz="2400" dirty="0">
                <a:hlinkClick r:id="rId10"/>
              </a:rPr>
              <a:t>Pool Safely</a:t>
            </a:r>
            <a:endParaRPr lang="en-US" sz="2400" dirty="0"/>
          </a:p>
          <a:p>
            <a:pPr marL="0">
              <a:buFont typeface="Franklin Gothic Book" panose="020B0503020102020204" pitchFamily="34" charset="0"/>
              <a:buNone/>
            </a:pPr>
            <a:r>
              <a:rPr lang="en-US" sz="2400" dirty="0">
                <a:hlinkClick r:id="rId11"/>
              </a:rPr>
              <a:t>CPSC</a:t>
            </a:r>
            <a:endParaRPr lang="en-US" sz="2400" dirty="0"/>
          </a:p>
        </p:txBody>
      </p:sp>
      <p:sp>
        <p:nvSpPr>
          <p:cNvPr id="4" name="Content Placeholder 5">
            <a:extLst>
              <a:ext uri="{FF2B5EF4-FFF2-40B4-BE49-F238E27FC236}">
                <a16:creationId xmlns:a16="http://schemas.microsoft.com/office/drawing/2014/main" id="{DFE210EB-8140-4993-B3CE-5FB034BC45E6}"/>
              </a:ext>
            </a:extLst>
          </p:cNvPr>
          <p:cNvSpPr txBox="1">
            <a:spLocks/>
          </p:cNvSpPr>
          <p:nvPr/>
        </p:nvSpPr>
        <p:spPr>
          <a:xfrm>
            <a:off x="6446195" y="1793708"/>
            <a:ext cx="5129720" cy="4560523"/>
          </a:xfrm>
          <a:prstGeom prst="rect">
            <a:avLst/>
          </a:prstGeom>
        </p:spPr>
        <p:txBody>
          <a:bodyPr vert="horz" lIns="91440" tIns="45720" rIns="91440" bIns="45720" rtlCol="0" anchor="t">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a:buNone/>
            </a:pPr>
            <a:r>
              <a:rPr lang="en-US" sz="2400" dirty="0">
                <a:hlinkClick r:id="rId12"/>
              </a:rPr>
              <a:t>Mayo Clinic</a:t>
            </a:r>
            <a:endParaRPr lang="en-US" sz="2400" dirty="0"/>
          </a:p>
          <a:p>
            <a:pPr marL="0">
              <a:buFont typeface="Franklin Gothic Book" panose="020B0503020102020204" pitchFamily="34" charset="0"/>
              <a:buNone/>
            </a:pPr>
            <a:r>
              <a:rPr lang="en-US" sz="2400" dirty="0">
                <a:hlinkClick r:id="rId13"/>
              </a:rPr>
              <a:t>Red Cross</a:t>
            </a:r>
            <a:endParaRPr lang="en-US" sz="2400" dirty="0"/>
          </a:p>
          <a:p>
            <a:pPr marL="0">
              <a:buFont typeface="Franklin Gothic Book" panose="020B0503020102020204" pitchFamily="34" charset="0"/>
              <a:buNone/>
            </a:pPr>
            <a:r>
              <a:rPr lang="en-US" sz="2400" dirty="0">
                <a:hlinkClick r:id="rId14"/>
              </a:rPr>
              <a:t>National Drowning Prevention Alliance</a:t>
            </a:r>
            <a:endParaRPr lang="en-US" sz="2400" dirty="0"/>
          </a:p>
          <a:p>
            <a:pPr marL="0">
              <a:buFont typeface="Franklin Gothic Book" panose="020B0503020102020204" pitchFamily="34" charset="0"/>
              <a:buNone/>
            </a:pPr>
            <a:r>
              <a:rPr lang="en-US" sz="2400" dirty="0">
                <a:hlinkClick r:id="rId15"/>
              </a:rPr>
              <a:t>National Safety Council</a:t>
            </a:r>
            <a:endParaRPr lang="en-US" sz="2400" dirty="0"/>
          </a:p>
          <a:p>
            <a:pPr marL="0">
              <a:buFont typeface="Franklin Gothic Book" panose="020B0503020102020204" pitchFamily="34" charset="0"/>
              <a:buNone/>
            </a:pPr>
            <a:r>
              <a:rPr lang="en-US" sz="2400" dirty="0">
                <a:hlinkClick r:id="rId16"/>
              </a:rPr>
              <a:t>California Department of Developmental Services</a:t>
            </a:r>
            <a:endParaRPr lang="en-US" sz="2400" dirty="0"/>
          </a:p>
          <a:p>
            <a:pPr marL="0">
              <a:buFont typeface="Franklin Gothic Book" panose="020B0503020102020204" pitchFamily="34" charset="0"/>
              <a:buNone/>
            </a:pPr>
            <a:r>
              <a:rPr lang="en-US" sz="2400" dirty="0">
                <a:hlinkClick r:id="rId17"/>
              </a:rPr>
              <a:t>Nationwide Children’s Hospital</a:t>
            </a:r>
            <a:endParaRPr lang="en-US" sz="2400" dirty="0"/>
          </a:p>
          <a:p>
            <a:pPr marL="0">
              <a:buFont typeface="Franklin Gothic Book" panose="020B0503020102020204" pitchFamily="34" charset="0"/>
              <a:buNone/>
            </a:pPr>
            <a:r>
              <a:rPr lang="en-US" sz="2400" dirty="0">
                <a:hlinkClick r:id="rId18"/>
              </a:rPr>
              <a:t>The World’s Largest Swim Lesson</a:t>
            </a:r>
            <a:endParaRPr lang="en-US" sz="2400" dirty="0"/>
          </a:p>
          <a:p>
            <a:pPr marL="0">
              <a:buFont typeface="Franklin Gothic Book" panose="020B0503020102020204" pitchFamily="34" charset="0"/>
              <a:buNone/>
            </a:pPr>
            <a:r>
              <a:rPr lang="en-US" sz="2400" dirty="0">
                <a:hlinkClick r:id="rId19"/>
              </a:rPr>
              <a:t>Levi’s Legacy</a:t>
            </a:r>
            <a:endParaRPr lang="en-US" sz="2400" dirty="0"/>
          </a:p>
        </p:txBody>
      </p:sp>
    </p:spTree>
    <p:extLst>
      <p:ext uri="{BB962C8B-B14F-4D97-AF65-F5344CB8AC3E}">
        <p14:creationId xmlns:p14="http://schemas.microsoft.com/office/powerpoint/2010/main" val="3175685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D5177-E99C-49D7-9F44-15A443BF074E}"/>
              </a:ext>
            </a:extLst>
          </p:cNvPr>
          <p:cNvSpPr>
            <a:spLocks noGrp="1"/>
          </p:cNvSpPr>
          <p:nvPr>
            <p:ph type="title"/>
          </p:nvPr>
        </p:nvSpPr>
        <p:spPr>
          <a:xfrm>
            <a:off x="1143000" y="609600"/>
            <a:ext cx="9875520" cy="1117600"/>
          </a:xfrm>
        </p:spPr>
        <p:txBody>
          <a:bodyPr>
            <a:normAutofit fontScale="90000"/>
          </a:bodyPr>
          <a:lstStyle/>
          <a:p>
            <a:r>
              <a:rPr lang="en-US" b="1" dirty="0"/>
              <a:t>Photo Attributions &amp; Additional Information </a:t>
            </a:r>
            <a:br>
              <a:rPr lang="en-US" dirty="0"/>
            </a:br>
            <a:endParaRPr lang="en-US" i="1" dirty="0"/>
          </a:p>
        </p:txBody>
      </p:sp>
      <p:sp>
        <p:nvSpPr>
          <p:cNvPr id="3" name="Content Placeholder 2">
            <a:extLst>
              <a:ext uri="{FF2B5EF4-FFF2-40B4-BE49-F238E27FC236}">
                <a16:creationId xmlns:a16="http://schemas.microsoft.com/office/drawing/2014/main" id="{B65462ED-C261-42D8-909F-F7E2F0D9AB41}"/>
              </a:ext>
            </a:extLst>
          </p:cNvPr>
          <p:cNvSpPr>
            <a:spLocks noGrp="1"/>
          </p:cNvSpPr>
          <p:nvPr>
            <p:ph idx="1"/>
          </p:nvPr>
        </p:nvSpPr>
        <p:spPr>
          <a:xfrm>
            <a:off x="403150" y="1352281"/>
            <a:ext cx="11385699" cy="5331853"/>
          </a:xfrm>
        </p:spPr>
        <p:txBody>
          <a:bodyPr>
            <a:normAutofit lnSpcReduction="10000"/>
          </a:bodyPr>
          <a:lstStyle/>
          <a:p>
            <a:pPr marL="45720" indent="0">
              <a:lnSpc>
                <a:spcPct val="100000"/>
              </a:lnSpc>
              <a:buNone/>
            </a:pPr>
            <a:r>
              <a:rPr lang="en-US" sz="1800" b="1" dirty="0"/>
              <a:t>Image of 5 children wrapped in beach towels: </a:t>
            </a:r>
          </a:p>
          <a:p>
            <a:pPr marL="45720" indent="0">
              <a:lnSpc>
                <a:spcPct val="100000"/>
              </a:lnSpc>
              <a:spcBef>
                <a:spcPts val="0"/>
              </a:spcBef>
              <a:buNone/>
            </a:pPr>
            <a:r>
              <a:rPr lang="en-US" sz="1800" dirty="0">
                <a:hlinkClick r:id="rId3"/>
              </a:rPr>
              <a:t>https://www.healthychildren.org/English/safety-prevention/at-play/Pages/Summer-Safety-Tips-Sun-and-Water-Safety.aspx</a:t>
            </a:r>
            <a:endParaRPr lang="en-US" sz="1800" dirty="0"/>
          </a:p>
          <a:p>
            <a:pPr marL="45720" indent="0">
              <a:lnSpc>
                <a:spcPct val="100000"/>
              </a:lnSpc>
              <a:buNone/>
            </a:pPr>
            <a:r>
              <a:rPr lang="en-US" sz="1800" b="1" dirty="0"/>
              <a:t>Image of Non-Pool &amp; Non-Spa Product-Related Submersions Reported to CPSC Staff for Children Younger than 5 Years Old by Victim Age Category, 2006-2010: </a:t>
            </a:r>
          </a:p>
          <a:p>
            <a:pPr marL="45720" indent="0">
              <a:lnSpc>
                <a:spcPct val="100000"/>
              </a:lnSpc>
              <a:spcBef>
                <a:spcPts val="0"/>
              </a:spcBef>
              <a:buNone/>
            </a:pPr>
            <a:r>
              <a:rPr lang="en-US" sz="1800" dirty="0">
                <a:hlinkClick r:id="rId4"/>
              </a:rPr>
              <a:t>https://www.cpsc.gov/s3fs-public/pdfs/nonpoolsub2012.pdf</a:t>
            </a:r>
            <a:endParaRPr lang="en-US" sz="1800" dirty="0"/>
          </a:p>
          <a:p>
            <a:pPr marL="45720" indent="0">
              <a:buNone/>
            </a:pPr>
            <a:r>
              <a:rPr lang="en-US" sz="1800" b="1" dirty="0"/>
              <a:t>Image of Estimated Number of ED-Treated Nonfatal Pool or Spa Drowning Injuries Children Younger than 15 Years of Age, 2017-2019:</a:t>
            </a:r>
          </a:p>
          <a:p>
            <a:pPr marL="45720" indent="0">
              <a:spcBef>
                <a:spcPts val="0"/>
              </a:spcBef>
              <a:buNone/>
            </a:pPr>
            <a:r>
              <a:rPr lang="en-US" sz="1800" dirty="0">
                <a:hlinkClick r:id="rId5"/>
              </a:rPr>
              <a:t>https://www.cpsc.gov/s3fs-public/2020-Submersion-Report-4-29-20_0.pdf?ghYmKOmkLBzmXo6Rjm96Qkn16JCpM1ir</a:t>
            </a:r>
            <a:endParaRPr lang="en-US" sz="1800" dirty="0"/>
          </a:p>
          <a:p>
            <a:pPr marL="0" lvl="0" indent="0">
              <a:lnSpc>
                <a:spcPct val="100000"/>
              </a:lnSpc>
              <a:buClrTx/>
              <a:buSzTx/>
              <a:buNone/>
              <a:defRPr/>
            </a:pPr>
            <a:r>
              <a:rPr lang="en-US" sz="1800" b="1" dirty="0"/>
              <a:t>Image of Drowning Deaths Reported to CPSC Staff Associated with Pools or Spas Children Younger than 15 Years of Age, 2015-2017</a:t>
            </a:r>
            <a:r>
              <a:rPr lang="en-US" sz="1800" dirty="0"/>
              <a:t>:</a:t>
            </a:r>
          </a:p>
          <a:p>
            <a:pPr marL="0" lvl="0" indent="0">
              <a:lnSpc>
                <a:spcPct val="100000"/>
              </a:lnSpc>
              <a:spcBef>
                <a:spcPts val="0"/>
              </a:spcBef>
              <a:buClrTx/>
              <a:buSzTx/>
              <a:buNone/>
              <a:defRPr/>
            </a:pPr>
            <a:r>
              <a:rPr lang="en-US" sz="1800" dirty="0">
                <a:hlinkClick r:id="rId5"/>
              </a:rPr>
              <a:t>https://www.cpsc.gov/s3fs-public/2020-Submersion-Report-4-29-20_0.pdf?ghYmKOmkLBzmXo6Rjm96Qkn16JCpM1ir</a:t>
            </a:r>
            <a:endParaRPr lang="en-US" sz="1800" dirty="0"/>
          </a:p>
          <a:p>
            <a:pPr marL="45720" indent="0">
              <a:lnSpc>
                <a:spcPct val="100000"/>
              </a:lnSpc>
              <a:buNone/>
            </a:pPr>
            <a:r>
              <a:rPr lang="en-US" sz="1800" b="1" dirty="0"/>
              <a:t>Image of Protecting Children in Your Home fact sheet</a:t>
            </a:r>
            <a:r>
              <a:rPr lang="en-US" sz="1800" dirty="0"/>
              <a:t>:</a:t>
            </a:r>
          </a:p>
          <a:p>
            <a:pPr marL="45720" indent="0">
              <a:lnSpc>
                <a:spcPct val="100000"/>
              </a:lnSpc>
              <a:spcBef>
                <a:spcPts val="0"/>
              </a:spcBef>
              <a:buNone/>
            </a:pPr>
            <a:r>
              <a:rPr lang="en-US" sz="1800" dirty="0">
                <a:hlinkClick r:id="rId6"/>
              </a:rPr>
              <a:t>https://safekids.org/infographic/protecting-children-your-home</a:t>
            </a:r>
            <a:r>
              <a:rPr lang="en-US" sz="1800" dirty="0"/>
              <a:t> </a:t>
            </a:r>
          </a:p>
          <a:p>
            <a:pPr marL="45720" indent="0">
              <a:lnSpc>
                <a:spcPct val="100000"/>
              </a:lnSpc>
              <a:spcBef>
                <a:spcPts val="0"/>
              </a:spcBef>
              <a:buNone/>
            </a:pPr>
            <a:endParaRPr lang="en-US" sz="1800" b="1" dirty="0"/>
          </a:p>
          <a:p>
            <a:pPr marL="45720" indent="0">
              <a:lnSpc>
                <a:spcPct val="100000"/>
              </a:lnSpc>
              <a:spcBef>
                <a:spcPts val="0"/>
              </a:spcBef>
              <a:buNone/>
            </a:pPr>
            <a:r>
              <a:rPr lang="en-US" sz="1800" b="1" dirty="0"/>
              <a:t>Image of water safety in the home tips (buckets, bathtubs, and wading pools):</a:t>
            </a:r>
          </a:p>
          <a:p>
            <a:pPr marL="45720" indent="0">
              <a:lnSpc>
                <a:spcPct val="100000"/>
              </a:lnSpc>
              <a:spcBef>
                <a:spcPts val="0"/>
              </a:spcBef>
              <a:buNone/>
            </a:pPr>
            <a:r>
              <a:rPr lang="en-US" sz="1800" dirty="0">
                <a:hlinkClick r:id="rId7"/>
              </a:rPr>
              <a:t>https://www.healthychildren.org/English/safety-prevention/at-play/Pages/Infant-Water-Safety.aspx</a:t>
            </a:r>
            <a:endParaRPr lang="en-US" sz="1800" dirty="0"/>
          </a:p>
          <a:p>
            <a:pPr marL="45720" indent="0">
              <a:lnSpc>
                <a:spcPct val="100000"/>
              </a:lnSpc>
              <a:buNone/>
            </a:pPr>
            <a:endParaRPr lang="en-US" sz="1400" dirty="0"/>
          </a:p>
          <a:p>
            <a:pPr marL="45720" indent="0">
              <a:lnSpc>
                <a:spcPct val="100000"/>
              </a:lnSpc>
              <a:buNone/>
            </a:pPr>
            <a:endParaRPr lang="en-US" sz="1400" dirty="0"/>
          </a:p>
          <a:p>
            <a:pPr marL="45720" indent="0">
              <a:lnSpc>
                <a:spcPct val="100000"/>
              </a:lnSpc>
              <a:buNone/>
            </a:pPr>
            <a:endParaRPr lang="en-US" sz="1400" b="1" dirty="0"/>
          </a:p>
        </p:txBody>
      </p:sp>
    </p:spTree>
    <p:extLst>
      <p:ext uri="{BB962C8B-B14F-4D97-AF65-F5344CB8AC3E}">
        <p14:creationId xmlns:p14="http://schemas.microsoft.com/office/powerpoint/2010/main" val="4132436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D5177-E99C-49D7-9F44-15A443BF074E}"/>
              </a:ext>
            </a:extLst>
          </p:cNvPr>
          <p:cNvSpPr>
            <a:spLocks noGrp="1"/>
          </p:cNvSpPr>
          <p:nvPr>
            <p:ph type="title"/>
          </p:nvPr>
        </p:nvSpPr>
        <p:spPr>
          <a:xfrm>
            <a:off x="1143000" y="609600"/>
            <a:ext cx="9875520" cy="1117600"/>
          </a:xfrm>
        </p:spPr>
        <p:txBody>
          <a:bodyPr>
            <a:normAutofit fontScale="90000"/>
          </a:bodyPr>
          <a:lstStyle/>
          <a:p>
            <a:r>
              <a:rPr lang="en-US" b="1" dirty="0"/>
              <a:t>Photo Attributions &amp; Additional Information </a:t>
            </a:r>
            <a:br>
              <a:rPr lang="en-US" dirty="0"/>
            </a:br>
            <a:endParaRPr lang="en-US" i="1" dirty="0"/>
          </a:p>
        </p:txBody>
      </p:sp>
      <p:sp>
        <p:nvSpPr>
          <p:cNvPr id="3" name="Content Placeholder 2">
            <a:extLst>
              <a:ext uri="{FF2B5EF4-FFF2-40B4-BE49-F238E27FC236}">
                <a16:creationId xmlns:a16="http://schemas.microsoft.com/office/drawing/2014/main" id="{B65462ED-C261-42D8-909F-F7E2F0D9AB41}"/>
              </a:ext>
            </a:extLst>
          </p:cNvPr>
          <p:cNvSpPr>
            <a:spLocks noGrp="1"/>
          </p:cNvSpPr>
          <p:nvPr>
            <p:ph idx="1"/>
          </p:nvPr>
        </p:nvSpPr>
        <p:spPr>
          <a:xfrm>
            <a:off x="672384" y="1727200"/>
            <a:ext cx="10847231" cy="4445404"/>
          </a:xfrm>
        </p:spPr>
        <p:txBody>
          <a:bodyPr>
            <a:normAutofit/>
          </a:bodyPr>
          <a:lstStyle/>
          <a:p>
            <a:pPr marL="0" lvl="0" indent="0">
              <a:lnSpc>
                <a:spcPct val="100000"/>
              </a:lnSpc>
              <a:buClrTx/>
              <a:buSzTx/>
              <a:buNone/>
              <a:defRPr/>
            </a:pPr>
            <a:r>
              <a:rPr lang="en-US" sz="1800" b="1" dirty="0"/>
              <a:t>Image of water safety in the home tips (bathtubs):</a:t>
            </a:r>
          </a:p>
          <a:p>
            <a:pPr marL="0" lvl="0" indent="0">
              <a:lnSpc>
                <a:spcPct val="100000"/>
              </a:lnSpc>
              <a:spcBef>
                <a:spcPts val="0"/>
              </a:spcBef>
              <a:buClrTx/>
              <a:buSzTx/>
              <a:buNone/>
              <a:defRPr/>
            </a:pPr>
            <a:r>
              <a:rPr lang="en-US" sz="1800" dirty="0">
                <a:hlinkClick r:id="rId3"/>
              </a:rPr>
              <a:t>https://www.healthychildren.org/English/safety-prevention/at-play/Pages/Infant-Water-Safety.aspx</a:t>
            </a:r>
            <a:endParaRPr lang="en-US" sz="1800" dirty="0"/>
          </a:p>
          <a:p>
            <a:pPr marL="0" lvl="0" indent="0">
              <a:lnSpc>
                <a:spcPct val="100000"/>
              </a:lnSpc>
              <a:buClrTx/>
              <a:buSzTx/>
              <a:buNone/>
              <a:defRPr/>
            </a:pPr>
            <a:r>
              <a:rPr lang="en-US" sz="1800" b="1" dirty="0"/>
              <a:t>Image of water safety in the home tips (toilets):</a:t>
            </a:r>
          </a:p>
          <a:p>
            <a:pPr marL="0" lvl="0" indent="0">
              <a:lnSpc>
                <a:spcPct val="100000"/>
              </a:lnSpc>
              <a:spcBef>
                <a:spcPts val="0"/>
              </a:spcBef>
              <a:buClrTx/>
              <a:buSzTx/>
              <a:buNone/>
              <a:defRPr/>
            </a:pPr>
            <a:r>
              <a:rPr lang="en-US" sz="1800" dirty="0">
                <a:hlinkClick r:id="rId3"/>
              </a:rPr>
              <a:t>https://www.healthychildren.org/English/safety-prevention/at-play/Pages/Infant-Water-Safety.aspx</a:t>
            </a:r>
            <a:endParaRPr lang="en-US" sz="1800" dirty="0"/>
          </a:p>
          <a:p>
            <a:pPr marL="45720" indent="0">
              <a:lnSpc>
                <a:spcPct val="100000"/>
              </a:lnSpc>
              <a:buNone/>
            </a:pPr>
            <a:r>
              <a:rPr lang="en-US" sz="1800" b="1" dirty="0"/>
              <a:t>Image of child wearing life vest and holding beach ball:</a:t>
            </a:r>
          </a:p>
          <a:p>
            <a:pPr marL="45720" indent="0">
              <a:lnSpc>
                <a:spcPct val="100000"/>
              </a:lnSpc>
              <a:spcBef>
                <a:spcPts val="0"/>
              </a:spcBef>
              <a:buNone/>
            </a:pPr>
            <a:r>
              <a:rPr lang="en-US" sz="1800" dirty="0">
                <a:hlinkClick r:id="rId4"/>
              </a:rPr>
              <a:t>https://www.poolsafely.gov/</a:t>
            </a:r>
            <a:endParaRPr lang="en-US" sz="1800" dirty="0"/>
          </a:p>
          <a:p>
            <a:pPr marL="0" lvl="0" indent="0">
              <a:lnSpc>
                <a:spcPct val="100000"/>
              </a:lnSpc>
              <a:spcBef>
                <a:spcPts val="0"/>
              </a:spcBef>
              <a:buClrTx/>
              <a:buSzTx/>
              <a:buNone/>
              <a:defRPr/>
            </a:pPr>
            <a:endParaRPr lang="en-US" sz="1800" dirty="0"/>
          </a:p>
          <a:p>
            <a:pPr marL="0" lvl="0" indent="0">
              <a:lnSpc>
                <a:spcPct val="100000"/>
              </a:lnSpc>
              <a:spcBef>
                <a:spcPts val="0"/>
              </a:spcBef>
              <a:buClrTx/>
              <a:buSzTx/>
              <a:buNone/>
              <a:defRPr/>
            </a:pPr>
            <a:r>
              <a:rPr lang="en-US" sz="1800" b="1" dirty="0"/>
              <a:t>Image of SILENT water safety graphic:</a:t>
            </a:r>
          </a:p>
          <a:p>
            <a:pPr marL="0" lvl="0" indent="0">
              <a:lnSpc>
                <a:spcPct val="100000"/>
              </a:lnSpc>
              <a:spcBef>
                <a:spcPts val="0"/>
              </a:spcBef>
              <a:buClrTx/>
              <a:buSzTx/>
              <a:buNone/>
              <a:defRPr/>
            </a:pPr>
            <a:r>
              <a:rPr lang="en-US" sz="1800" dirty="0">
                <a:hlinkClick r:id="rId5"/>
              </a:rPr>
              <a:t>https://www.dds.ca.gov/wp-content/uploads/2019/05/Drowning_Prevention_Infographic_English.pdf</a:t>
            </a:r>
            <a:endParaRPr lang="en-US" sz="1800" dirty="0"/>
          </a:p>
          <a:p>
            <a:pPr marL="45720" indent="0">
              <a:lnSpc>
                <a:spcPct val="100000"/>
              </a:lnSpc>
              <a:buNone/>
            </a:pPr>
            <a:r>
              <a:rPr lang="en-US" sz="1800" b="1" dirty="0"/>
              <a:t>Image of Open Water Deaths by Child’s Age pie chart:</a:t>
            </a:r>
          </a:p>
          <a:p>
            <a:pPr marL="45720" indent="0">
              <a:lnSpc>
                <a:spcPct val="100000"/>
              </a:lnSpc>
              <a:spcBef>
                <a:spcPts val="0"/>
              </a:spcBef>
              <a:buNone/>
            </a:pPr>
            <a:r>
              <a:rPr lang="en-US" sz="1800" dirty="0">
                <a:hlinkClick r:id="rId6"/>
              </a:rPr>
              <a:t>https://www.safekids.org/sites/default/files/dangerous_waters_research_report.pdf</a:t>
            </a:r>
            <a:endParaRPr lang="en-US" sz="1800" dirty="0"/>
          </a:p>
          <a:p>
            <a:pPr marL="45720" indent="0">
              <a:lnSpc>
                <a:spcPct val="100000"/>
              </a:lnSpc>
              <a:buNone/>
            </a:pPr>
            <a:r>
              <a:rPr lang="en-US" sz="1800" b="1" dirty="0"/>
              <a:t>Image of open water safety tips graphic:</a:t>
            </a:r>
          </a:p>
          <a:p>
            <a:pPr marL="45720" indent="0">
              <a:lnSpc>
                <a:spcPct val="100000"/>
              </a:lnSpc>
              <a:spcBef>
                <a:spcPts val="0"/>
              </a:spcBef>
              <a:buNone/>
            </a:pPr>
            <a:r>
              <a:rPr lang="en-US" sz="1800" dirty="0">
                <a:hlinkClick r:id="rId7"/>
              </a:rPr>
              <a:t>https://www.redcross.org/get-help/how-to-prepare-for-emergencies/types-of-emergencies/water-safety.html</a:t>
            </a:r>
            <a:endParaRPr lang="en-US" sz="1800" dirty="0"/>
          </a:p>
        </p:txBody>
      </p:sp>
    </p:spTree>
    <p:extLst>
      <p:ext uri="{BB962C8B-B14F-4D97-AF65-F5344CB8AC3E}">
        <p14:creationId xmlns:p14="http://schemas.microsoft.com/office/powerpoint/2010/main" val="2233596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ED75C8C-35F3-4C91-AC51-B5C3A1576C0F}"/>
              </a:ext>
            </a:extLst>
          </p:cNvPr>
          <p:cNvSpPr>
            <a:spLocks noGrp="1"/>
          </p:cNvSpPr>
          <p:nvPr>
            <p:ph type="title"/>
          </p:nvPr>
        </p:nvSpPr>
        <p:spPr>
          <a:xfrm>
            <a:off x="1158238" y="382556"/>
            <a:ext cx="9875520" cy="1825550"/>
          </a:xfrm>
        </p:spPr>
        <p:txBody>
          <a:bodyPr>
            <a:normAutofit/>
          </a:bodyPr>
          <a:lstStyle/>
          <a:p>
            <a:pPr algn="ctr"/>
            <a:r>
              <a:rPr lang="en-US" dirty="0">
                <a:solidFill>
                  <a:srgbClr val="FFFFFF"/>
                </a:solidFill>
              </a:rPr>
              <a:t>Purpose:</a:t>
            </a:r>
            <a:br>
              <a:rPr lang="en-US" dirty="0">
                <a:solidFill>
                  <a:srgbClr val="FFFFFF"/>
                </a:solidFill>
              </a:rPr>
            </a:br>
            <a:r>
              <a:rPr lang="en-US" sz="3600" i="1" dirty="0">
                <a:solidFill>
                  <a:srgbClr val="FFFFFF"/>
                </a:solidFill>
              </a:rPr>
              <a:t>How to keep your child safe around water</a:t>
            </a:r>
            <a:endParaRPr lang="en-US" i="1" dirty="0">
              <a:solidFill>
                <a:srgbClr val="FFFFFF"/>
              </a:solidFill>
            </a:endParaRPr>
          </a:p>
        </p:txBody>
      </p:sp>
      <p:sp useBgFill="1">
        <p:nvSpPr>
          <p:cNvPr id="12" name="Rectangle 11">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0ECD28-1D77-4CD0-A500-A86C4084EB44}"/>
              </a:ext>
            </a:extLst>
          </p:cNvPr>
          <p:cNvSpPr>
            <a:spLocks noGrp="1"/>
          </p:cNvSpPr>
          <p:nvPr>
            <p:ph idx="1"/>
          </p:nvPr>
        </p:nvSpPr>
        <p:spPr>
          <a:xfrm>
            <a:off x="497436" y="2959210"/>
            <a:ext cx="6152745" cy="3898790"/>
          </a:xfrm>
        </p:spPr>
        <p:txBody>
          <a:bodyPr>
            <a:normAutofit/>
          </a:bodyPr>
          <a:lstStyle/>
          <a:p>
            <a:pPr marL="45720" indent="0">
              <a:buNone/>
            </a:pPr>
            <a:r>
              <a:rPr lang="en-US" sz="3000" u="sng" dirty="0"/>
              <a:t>We are going to talk about:</a:t>
            </a:r>
          </a:p>
          <a:p>
            <a:pPr marL="384048" indent="-384048">
              <a:lnSpc>
                <a:spcPct val="120000"/>
              </a:lnSpc>
              <a:spcAft>
                <a:spcPts val="200"/>
              </a:spcAft>
              <a:buFont typeface="Wingdings" panose="05000000000000000000" pitchFamily="2" charset="2"/>
              <a:buChar char="v"/>
            </a:pPr>
            <a:r>
              <a:rPr lang="en-US" sz="2400" dirty="0"/>
              <a:t>Child Water-Related Injuries </a:t>
            </a:r>
          </a:p>
          <a:p>
            <a:pPr marL="384048" indent="-384048">
              <a:lnSpc>
                <a:spcPct val="120000"/>
              </a:lnSpc>
              <a:spcAft>
                <a:spcPts val="200"/>
              </a:spcAft>
              <a:buFont typeface="Wingdings" panose="05000000000000000000" pitchFamily="2" charset="2"/>
              <a:buChar char="v"/>
            </a:pPr>
            <a:r>
              <a:rPr lang="en-US" sz="2400" dirty="0"/>
              <a:t>Water Safety in the Home</a:t>
            </a:r>
          </a:p>
          <a:p>
            <a:pPr marL="384048" indent="-384048">
              <a:lnSpc>
                <a:spcPct val="120000"/>
              </a:lnSpc>
              <a:spcAft>
                <a:spcPts val="200"/>
              </a:spcAft>
              <a:buFont typeface="Wingdings" panose="05000000000000000000" pitchFamily="2" charset="2"/>
              <a:buChar char="v"/>
            </a:pPr>
            <a:r>
              <a:rPr lang="en-US" sz="2400" dirty="0"/>
              <a:t>Water Safety in and around Pools</a:t>
            </a:r>
          </a:p>
          <a:p>
            <a:pPr marL="384048" indent="-384048">
              <a:lnSpc>
                <a:spcPct val="120000"/>
              </a:lnSpc>
              <a:spcAft>
                <a:spcPts val="200"/>
              </a:spcAft>
              <a:buFont typeface="Wingdings" panose="05000000000000000000" pitchFamily="2" charset="2"/>
              <a:buChar char="v"/>
            </a:pPr>
            <a:r>
              <a:rPr lang="en-US" sz="2400" dirty="0"/>
              <a:t>Water Safety in and near Open Water</a:t>
            </a:r>
          </a:p>
          <a:p>
            <a:pPr marL="384048" indent="-384048">
              <a:lnSpc>
                <a:spcPct val="120000"/>
              </a:lnSpc>
              <a:spcAft>
                <a:spcPts val="200"/>
              </a:spcAft>
              <a:buFont typeface="Wingdings" panose="05000000000000000000" pitchFamily="2" charset="2"/>
              <a:buChar char="v"/>
            </a:pPr>
            <a:r>
              <a:rPr lang="en-US" sz="2400" dirty="0"/>
              <a:t>Things to Remember</a:t>
            </a:r>
          </a:p>
        </p:txBody>
      </p:sp>
      <p:pic>
        <p:nvPicPr>
          <p:cNvPr id="3074" name="Picture 2">
            <a:hlinkClick r:id="rId3"/>
            <a:extLst>
              <a:ext uri="{FF2B5EF4-FFF2-40B4-BE49-F238E27FC236}">
                <a16:creationId xmlns:a16="http://schemas.microsoft.com/office/drawing/2014/main" id="{F702C5F9-3FF8-4A13-BB52-D9D1922E3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182" y="3091068"/>
            <a:ext cx="5299212" cy="2995821"/>
          </a:xfrm>
          <a:custGeom>
            <a:avLst/>
            <a:gdLst>
              <a:gd name="connsiteX0" fmla="*/ 0 w 5299212"/>
              <a:gd name="connsiteY0" fmla="*/ 0 h 2995821"/>
              <a:gd name="connsiteX1" fmla="*/ 768386 w 5299212"/>
              <a:gd name="connsiteY1" fmla="*/ 0 h 2995821"/>
              <a:gd name="connsiteX2" fmla="*/ 1430787 w 5299212"/>
              <a:gd name="connsiteY2" fmla="*/ 0 h 2995821"/>
              <a:gd name="connsiteX3" fmla="*/ 2040197 w 5299212"/>
              <a:gd name="connsiteY3" fmla="*/ 0 h 2995821"/>
              <a:gd name="connsiteX4" fmla="*/ 2596614 w 5299212"/>
              <a:gd name="connsiteY4" fmla="*/ 0 h 2995821"/>
              <a:gd name="connsiteX5" fmla="*/ 3100039 w 5299212"/>
              <a:gd name="connsiteY5" fmla="*/ 0 h 2995821"/>
              <a:gd name="connsiteX6" fmla="*/ 3868425 w 5299212"/>
              <a:gd name="connsiteY6" fmla="*/ 0 h 2995821"/>
              <a:gd name="connsiteX7" fmla="*/ 4636811 w 5299212"/>
              <a:gd name="connsiteY7" fmla="*/ 0 h 2995821"/>
              <a:gd name="connsiteX8" fmla="*/ 5299212 w 5299212"/>
              <a:gd name="connsiteY8" fmla="*/ 0 h 2995821"/>
              <a:gd name="connsiteX9" fmla="*/ 5299212 w 5299212"/>
              <a:gd name="connsiteY9" fmla="*/ 629122 h 2995821"/>
              <a:gd name="connsiteX10" fmla="*/ 5299212 w 5299212"/>
              <a:gd name="connsiteY10" fmla="*/ 1228287 h 2995821"/>
              <a:gd name="connsiteX11" fmla="*/ 5299212 w 5299212"/>
              <a:gd name="connsiteY11" fmla="*/ 1737576 h 2995821"/>
              <a:gd name="connsiteX12" fmla="*/ 5299212 w 5299212"/>
              <a:gd name="connsiteY12" fmla="*/ 2276824 h 2995821"/>
              <a:gd name="connsiteX13" fmla="*/ 5299212 w 5299212"/>
              <a:gd name="connsiteY13" fmla="*/ 2995821 h 2995821"/>
              <a:gd name="connsiteX14" fmla="*/ 4689803 w 5299212"/>
              <a:gd name="connsiteY14" fmla="*/ 2995821 h 2995821"/>
              <a:gd name="connsiteX15" fmla="*/ 3974409 w 5299212"/>
              <a:gd name="connsiteY15" fmla="*/ 2995821 h 2995821"/>
              <a:gd name="connsiteX16" fmla="*/ 3312008 w 5299212"/>
              <a:gd name="connsiteY16" fmla="*/ 2995821 h 2995821"/>
              <a:gd name="connsiteX17" fmla="*/ 2702598 w 5299212"/>
              <a:gd name="connsiteY17" fmla="*/ 2995821 h 2995821"/>
              <a:gd name="connsiteX18" fmla="*/ 1987205 w 5299212"/>
              <a:gd name="connsiteY18" fmla="*/ 2995821 h 2995821"/>
              <a:gd name="connsiteX19" fmla="*/ 1430787 w 5299212"/>
              <a:gd name="connsiteY19" fmla="*/ 2995821 h 2995821"/>
              <a:gd name="connsiteX20" fmla="*/ 715394 w 5299212"/>
              <a:gd name="connsiteY20" fmla="*/ 2995821 h 2995821"/>
              <a:gd name="connsiteX21" fmla="*/ 0 w 5299212"/>
              <a:gd name="connsiteY21" fmla="*/ 2995821 h 2995821"/>
              <a:gd name="connsiteX22" fmla="*/ 0 w 5299212"/>
              <a:gd name="connsiteY22" fmla="*/ 2426615 h 2995821"/>
              <a:gd name="connsiteX23" fmla="*/ 0 w 5299212"/>
              <a:gd name="connsiteY23" fmla="*/ 1767534 h 2995821"/>
              <a:gd name="connsiteX24" fmla="*/ 0 w 5299212"/>
              <a:gd name="connsiteY24" fmla="*/ 1168370 h 2995821"/>
              <a:gd name="connsiteX25" fmla="*/ 0 w 5299212"/>
              <a:gd name="connsiteY25" fmla="*/ 599164 h 2995821"/>
              <a:gd name="connsiteX26" fmla="*/ 0 w 5299212"/>
              <a:gd name="connsiteY26" fmla="*/ 0 h 29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299212" h="2995821" extrusionOk="0">
                <a:moveTo>
                  <a:pt x="0" y="0"/>
                </a:moveTo>
                <a:cubicBezTo>
                  <a:pt x="170068" y="31132"/>
                  <a:pt x="412590" y="-15629"/>
                  <a:pt x="768386" y="0"/>
                </a:cubicBezTo>
                <a:cubicBezTo>
                  <a:pt x="1124182" y="15629"/>
                  <a:pt x="1105897" y="-32528"/>
                  <a:pt x="1430787" y="0"/>
                </a:cubicBezTo>
                <a:cubicBezTo>
                  <a:pt x="1755677" y="32528"/>
                  <a:pt x="1831911" y="-22837"/>
                  <a:pt x="2040197" y="0"/>
                </a:cubicBezTo>
                <a:cubicBezTo>
                  <a:pt x="2248483" y="22837"/>
                  <a:pt x="2466251" y="27622"/>
                  <a:pt x="2596614" y="0"/>
                </a:cubicBezTo>
                <a:cubicBezTo>
                  <a:pt x="2726977" y="-27622"/>
                  <a:pt x="2881125" y="4650"/>
                  <a:pt x="3100039" y="0"/>
                </a:cubicBezTo>
                <a:cubicBezTo>
                  <a:pt x="3318953" y="-4650"/>
                  <a:pt x="3596412" y="5556"/>
                  <a:pt x="3868425" y="0"/>
                </a:cubicBezTo>
                <a:cubicBezTo>
                  <a:pt x="4140438" y="-5556"/>
                  <a:pt x="4449267" y="-24096"/>
                  <a:pt x="4636811" y="0"/>
                </a:cubicBezTo>
                <a:cubicBezTo>
                  <a:pt x="4824355" y="24096"/>
                  <a:pt x="5082382" y="7192"/>
                  <a:pt x="5299212" y="0"/>
                </a:cubicBezTo>
                <a:cubicBezTo>
                  <a:pt x="5269706" y="232399"/>
                  <a:pt x="5310322" y="397121"/>
                  <a:pt x="5299212" y="629122"/>
                </a:cubicBezTo>
                <a:cubicBezTo>
                  <a:pt x="5288102" y="861123"/>
                  <a:pt x="5274364" y="999296"/>
                  <a:pt x="5299212" y="1228287"/>
                </a:cubicBezTo>
                <a:cubicBezTo>
                  <a:pt x="5324060" y="1457278"/>
                  <a:pt x="5316173" y="1568236"/>
                  <a:pt x="5299212" y="1737576"/>
                </a:cubicBezTo>
                <a:cubicBezTo>
                  <a:pt x="5282251" y="1906916"/>
                  <a:pt x="5287754" y="2120593"/>
                  <a:pt x="5299212" y="2276824"/>
                </a:cubicBezTo>
                <a:cubicBezTo>
                  <a:pt x="5310670" y="2433055"/>
                  <a:pt x="5291498" y="2712581"/>
                  <a:pt x="5299212" y="2995821"/>
                </a:cubicBezTo>
                <a:cubicBezTo>
                  <a:pt x="5008278" y="2978064"/>
                  <a:pt x="4958167" y="3004117"/>
                  <a:pt x="4689803" y="2995821"/>
                </a:cubicBezTo>
                <a:cubicBezTo>
                  <a:pt x="4421439" y="2987525"/>
                  <a:pt x="4290241" y="2997913"/>
                  <a:pt x="3974409" y="2995821"/>
                </a:cubicBezTo>
                <a:cubicBezTo>
                  <a:pt x="3658577" y="2993729"/>
                  <a:pt x="3622932" y="3023506"/>
                  <a:pt x="3312008" y="2995821"/>
                </a:cubicBezTo>
                <a:cubicBezTo>
                  <a:pt x="3001084" y="2968136"/>
                  <a:pt x="2939769" y="3005322"/>
                  <a:pt x="2702598" y="2995821"/>
                </a:cubicBezTo>
                <a:cubicBezTo>
                  <a:pt x="2465427" y="2986321"/>
                  <a:pt x="2140343" y="3013408"/>
                  <a:pt x="1987205" y="2995821"/>
                </a:cubicBezTo>
                <a:cubicBezTo>
                  <a:pt x="1834067" y="2978234"/>
                  <a:pt x="1672127" y="3002660"/>
                  <a:pt x="1430787" y="2995821"/>
                </a:cubicBezTo>
                <a:cubicBezTo>
                  <a:pt x="1189447" y="2988982"/>
                  <a:pt x="1037826" y="3000417"/>
                  <a:pt x="715394" y="2995821"/>
                </a:cubicBezTo>
                <a:cubicBezTo>
                  <a:pt x="392962" y="2991225"/>
                  <a:pt x="272848" y="3025213"/>
                  <a:pt x="0" y="2995821"/>
                </a:cubicBezTo>
                <a:cubicBezTo>
                  <a:pt x="-907" y="2808588"/>
                  <a:pt x="12475" y="2641291"/>
                  <a:pt x="0" y="2426615"/>
                </a:cubicBezTo>
                <a:cubicBezTo>
                  <a:pt x="-12475" y="2211939"/>
                  <a:pt x="-23220" y="2024542"/>
                  <a:pt x="0" y="1767534"/>
                </a:cubicBezTo>
                <a:cubicBezTo>
                  <a:pt x="23220" y="1510526"/>
                  <a:pt x="14578" y="1307711"/>
                  <a:pt x="0" y="1168370"/>
                </a:cubicBezTo>
                <a:cubicBezTo>
                  <a:pt x="-14578" y="1029029"/>
                  <a:pt x="7335" y="763124"/>
                  <a:pt x="0" y="599164"/>
                </a:cubicBezTo>
                <a:cubicBezTo>
                  <a:pt x="-7335" y="435204"/>
                  <a:pt x="4554" y="164586"/>
                  <a:pt x="0" y="0"/>
                </a:cubicBezTo>
                <a:close/>
              </a:path>
            </a:pathLst>
          </a:custGeom>
          <a:noFill/>
          <a:ln>
            <a:solidFill>
              <a:schemeClr val="accent2">
                <a:lumMod val="75000"/>
              </a:schemeClr>
            </a:solidFill>
            <a:extLst>
              <a:ext uri="{C807C97D-BFC1-408E-A445-0C87EB9F89A2}">
                <ask:lineSketchStyleProps xmlns:ask="http://schemas.microsoft.com/office/drawing/2018/sketchyshapes" sd="1100448924">
                  <a:prstGeom prst="rect">
                    <a:avLst/>
                  </a:prstGeom>
                  <ask:type>
                    <ask:lineSketchFreehand/>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719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F34D5D1-C14B-49C5-B053-3F278DD1FB9F}"/>
              </a:ext>
            </a:extLst>
          </p:cNvPr>
          <p:cNvSpPr>
            <a:spLocks noGrp="1"/>
          </p:cNvSpPr>
          <p:nvPr>
            <p:ph type="title"/>
          </p:nvPr>
        </p:nvSpPr>
        <p:spPr>
          <a:xfrm>
            <a:off x="220505" y="817728"/>
            <a:ext cx="3714050" cy="5222543"/>
          </a:xfrm>
        </p:spPr>
        <p:txBody>
          <a:bodyPr>
            <a:normAutofit/>
          </a:bodyPr>
          <a:lstStyle/>
          <a:p>
            <a:pPr algn="ctr"/>
            <a:r>
              <a:rPr lang="en-US" sz="5400" b="1" dirty="0">
                <a:solidFill>
                  <a:srgbClr val="FFFFFF"/>
                </a:solidFill>
              </a:rPr>
              <a:t>Child Water-Related Injuries</a:t>
            </a:r>
            <a:endParaRPr lang="en-US" sz="2800" b="1" dirty="0">
              <a:solidFill>
                <a:srgbClr val="FFFFFF"/>
              </a:solidFill>
            </a:endParaRPr>
          </a:p>
        </p:txBody>
      </p:sp>
      <p:sp>
        <p:nvSpPr>
          <p:cNvPr id="3" name="Content Placeholder 2">
            <a:extLst>
              <a:ext uri="{FF2B5EF4-FFF2-40B4-BE49-F238E27FC236}">
                <a16:creationId xmlns:a16="http://schemas.microsoft.com/office/drawing/2014/main" id="{28767CEB-7DE6-4B12-A573-16FA0084FFE9}"/>
              </a:ext>
            </a:extLst>
          </p:cNvPr>
          <p:cNvSpPr>
            <a:spLocks noGrp="1"/>
          </p:cNvSpPr>
          <p:nvPr>
            <p:ph idx="1"/>
          </p:nvPr>
        </p:nvSpPr>
        <p:spPr>
          <a:xfrm>
            <a:off x="4995081" y="873457"/>
            <a:ext cx="6020790" cy="5222543"/>
          </a:xfrm>
        </p:spPr>
        <p:txBody>
          <a:bodyPr anchor="ctr">
            <a:normAutofit/>
          </a:bodyPr>
          <a:lstStyle/>
          <a:p>
            <a:r>
              <a:rPr lang="en-US" sz="5400" dirty="0"/>
              <a:t> General</a:t>
            </a:r>
          </a:p>
          <a:p>
            <a:r>
              <a:rPr lang="en-US" sz="5400" dirty="0"/>
              <a:t> In the Home</a:t>
            </a:r>
          </a:p>
          <a:p>
            <a:r>
              <a:rPr lang="en-US" sz="5400" dirty="0"/>
              <a:t> Pools</a:t>
            </a:r>
          </a:p>
          <a:p>
            <a:r>
              <a:rPr lang="en-US" sz="5400" dirty="0"/>
              <a:t> County</a:t>
            </a:r>
          </a:p>
        </p:txBody>
      </p:sp>
    </p:spTree>
    <p:extLst>
      <p:ext uri="{BB962C8B-B14F-4D97-AF65-F5344CB8AC3E}">
        <p14:creationId xmlns:p14="http://schemas.microsoft.com/office/powerpoint/2010/main" val="3966877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ABE273-A57A-4523-99C5-F4D7F4511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1A15CF5-392D-404A-8095-DD2085F2F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7CB336E-94B0-4D0A-8B9D-3CD7BB78E5AB}"/>
              </a:ext>
            </a:extLst>
          </p:cNvPr>
          <p:cNvSpPr>
            <a:spLocks noGrp="1"/>
          </p:cNvSpPr>
          <p:nvPr>
            <p:ph type="title"/>
          </p:nvPr>
        </p:nvSpPr>
        <p:spPr>
          <a:xfrm>
            <a:off x="661855" y="696686"/>
            <a:ext cx="3570511" cy="5399314"/>
          </a:xfrm>
        </p:spPr>
        <p:txBody>
          <a:bodyPr>
            <a:normAutofit/>
          </a:bodyPr>
          <a:lstStyle/>
          <a:p>
            <a:r>
              <a:rPr lang="en-US" sz="3600" b="1" dirty="0">
                <a:solidFill>
                  <a:srgbClr val="FFFFFF"/>
                </a:solidFill>
              </a:rPr>
              <a:t>Child Water-Related Injuries</a:t>
            </a:r>
            <a:br>
              <a:rPr lang="en-US" sz="3600" dirty="0">
                <a:solidFill>
                  <a:srgbClr val="FFFFFF"/>
                </a:solidFill>
              </a:rPr>
            </a:br>
            <a:r>
              <a:rPr lang="en-US" sz="3600" i="1" dirty="0">
                <a:solidFill>
                  <a:srgbClr val="FFFFFF"/>
                </a:solidFill>
              </a:rPr>
              <a:t>General</a:t>
            </a:r>
          </a:p>
        </p:txBody>
      </p:sp>
      <p:cxnSp>
        <p:nvCxnSpPr>
          <p:cNvPr id="23" name="Straight Connector 22">
            <a:extLst>
              <a:ext uri="{FF2B5EF4-FFF2-40B4-BE49-F238E27FC236}">
                <a16:creationId xmlns:a16="http://schemas.microsoft.com/office/drawing/2014/main" id="{3D0F74E7-7AA9-4171-BCD1-C325B7632D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53842" y="2054826"/>
            <a:ext cx="0" cy="27432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3BCA8FB4-FE5C-4D23-9E75-6101BA0E0D01}"/>
              </a:ext>
            </a:extLst>
          </p:cNvPr>
          <p:cNvSpPr>
            <a:spLocks noGrp="1"/>
          </p:cNvSpPr>
          <p:nvPr>
            <p:ph idx="1"/>
          </p:nvPr>
        </p:nvSpPr>
        <p:spPr>
          <a:xfrm>
            <a:off x="5075319" y="653142"/>
            <a:ext cx="6359029" cy="5486401"/>
          </a:xfrm>
        </p:spPr>
        <p:txBody>
          <a:bodyPr anchor="ctr">
            <a:normAutofit/>
          </a:bodyPr>
          <a:lstStyle/>
          <a:p>
            <a:pPr>
              <a:buClr>
                <a:schemeClr val="tx1"/>
              </a:buClr>
            </a:pPr>
            <a:r>
              <a:rPr lang="en-US" sz="2800" dirty="0">
                <a:solidFill>
                  <a:srgbClr val="FFFFFF"/>
                </a:solidFill>
              </a:rPr>
              <a:t>3,536 unintentional drownings between 2005-2014</a:t>
            </a:r>
          </a:p>
          <a:p>
            <a:pPr>
              <a:buClr>
                <a:schemeClr val="tx1"/>
              </a:buClr>
            </a:pPr>
            <a:r>
              <a:rPr lang="en-US" sz="2800" dirty="0">
                <a:solidFill>
                  <a:srgbClr val="FFFFFF"/>
                </a:solidFill>
              </a:rPr>
              <a:t>About 1 in 5 people who die from drowning are ages 0-14</a:t>
            </a:r>
          </a:p>
          <a:p>
            <a:pPr>
              <a:buClr>
                <a:schemeClr val="tx1"/>
              </a:buClr>
            </a:pPr>
            <a:r>
              <a:rPr lang="en-US" sz="2800" dirty="0">
                <a:solidFill>
                  <a:srgbClr val="FFFFFF"/>
                </a:solidFill>
              </a:rPr>
              <a:t>Children ages 1-4 have the highest drowning rates</a:t>
            </a:r>
          </a:p>
          <a:p>
            <a:pPr>
              <a:buClr>
                <a:schemeClr val="tx1"/>
              </a:buClr>
            </a:pPr>
            <a:r>
              <a:rPr lang="en-US" sz="2800" dirty="0">
                <a:solidFill>
                  <a:srgbClr val="FFFFFF"/>
                </a:solidFill>
              </a:rPr>
              <a:t>Around 80% of people who die from drowning are male</a:t>
            </a:r>
          </a:p>
          <a:p>
            <a:pPr>
              <a:buClr>
                <a:schemeClr val="tx1"/>
              </a:buClr>
            </a:pPr>
            <a:r>
              <a:rPr lang="en-US" sz="2800" dirty="0">
                <a:solidFill>
                  <a:srgbClr val="FFFFFF"/>
                </a:solidFill>
              </a:rPr>
              <a:t>The fatal unintentional drowning rate for African Americans has historically been significantly higher</a:t>
            </a:r>
          </a:p>
        </p:txBody>
      </p:sp>
      <p:sp>
        <p:nvSpPr>
          <p:cNvPr id="3" name="Rectangle 2">
            <a:extLst>
              <a:ext uri="{FF2B5EF4-FFF2-40B4-BE49-F238E27FC236}">
                <a16:creationId xmlns:a16="http://schemas.microsoft.com/office/drawing/2014/main" id="{B2AA8D7A-7038-4899-B1F8-B0D51662E319}"/>
              </a:ext>
            </a:extLst>
          </p:cNvPr>
          <p:cNvSpPr/>
          <p:nvPr/>
        </p:nvSpPr>
        <p:spPr>
          <a:xfrm>
            <a:off x="443958" y="6252447"/>
            <a:ext cx="11086187" cy="369332"/>
          </a:xfrm>
          <a:prstGeom prst="rect">
            <a:avLst/>
          </a:prstGeom>
        </p:spPr>
        <p:txBody>
          <a:bodyPr wrap="square">
            <a:spAutoFit/>
          </a:bodyPr>
          <a:lstStyle/>
          <a:p>
            <a:pPr algn="ctr"/>
            <a:r>
              <a:rPr lang="en-US" dirty="0">
                <a:hlinkClick r:id="rId3"/>
              </a:rPr>
              <a:t>https://www.cdc.gov/homeandrecreationalsafety/water-safety/waterinjuries-factsheet.html</a:t>
            </a:r>
            <a:endParaRPr lang="en-US" dirty="0"/>
          </a:p>
        </p:txBody>
      </p:sp>
    </p:spTree>
    <p:extLst>
      <p:ext uri="{BB962C8B-B14F-4D97-AF65-F5344CB8AC3E}">
        <p14:creationId xmlns:p14="http://schemas.microsoft.com/office/powerpoint/2010/main" val="56813571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ABE273-A57A-4523-99C5-F4D7F4511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1A15CF5-392D-404A-8095-DD2085F2F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7CB336E-94B0-4D0A-8B9D-3CD7BB78E5AB}"/>
              </a:ext>
            </a:extLst>
          </p:cNvPr>
          <p:cNvSpPr>
            <a:spLocks noGrp="1"/>
          </p:cNvSpPr>
          <p:nvPr>
            <p:ph type="title"/>
          </p:nvPr>
        </p:nvSpPr>
        <p:spPr>
          <a:xfrm>
            <a:off x="6220217" y="4553152"/>
            <a:ext cx="3570511" cy="1844383"/>
          </a:xfrm>
        </p:spPr>
        <p:txBody>
          <a:bodyPr>
            <a:normAutofit/>
          </a:bodyPr>
          <a:lstStyle/>
          <a:p>
            <a:pPr marL="45720">
              <a:lnSpc>
                <a:spcPct val="100000"/>
              </a:lnSpc>
              <a:spcBef>
                <a:spcPts val="0"/>
              </a:spcBef>
            </a:pPr>
            <a:r>
              <a:rPr lang="en-US" sz="3600" b="1" dirty="0" err="1">
                <a:solidFill>
                  <a:schemeClr val="bg1"/>
                </a:solidFill>
              </a:rPr>
              <a:t>asds</a:t>
            </a:r>
            <a:endParaRPr lang="en-US" sz="3600" i="1" dirty="0">
              <a:solidFill>
                <a:schemeClr val="bg1"/>
              </a:solidFill>
            </a:endParaRPr>
          </a:p>
        </p:txBody>
      </p:sp>
      <p:sp>
        <p:nvSpPr>
          <p:cNvPr id="8" name="Rectangle 7">
            <a:extLst>
              <a:ext uri="{FF2B5EF4-FFF2-40B4-BE49-F238E27FC236}">
                <a16:creationId xmlns:a16="http://schemas.microsoft.com/office/drawing/2014/main" id="{53976ABD-21E7-4111-960E-91B08895E2BF}"/>
              </a:ext>
            </a:extLst>
          </p:cNvPr>
          <p:cNvSpPr/>
          <p:nvPr/>
        </p:nvSpPr>
        <p:spPr>
          <a:xfrm>
            <a:off x="4653842" y="236220"/>
            <a:ext cx="7301938" cy="637793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3D0F74E7-7AA9-4171-BCD1-C325B7632D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53842" y="2054826"/>
            <a:ext cx="0" cy="27432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Content Placeholder 4" descr="Chart, bar chart&#10;&#10;Description automatically generated">
            <a:extLst>
              <a:ext uri="{FF2B5EF4-FFF2-40B4-BE49-F238E27FC236}">
                <a16:creationId xmlns:a16="http://schemas.microsoft.com/office/drawing/2014/main" id="{F367830B-4F92-4CED-946C-11E9BF5DD5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16732" y="460465"/>
            <a:ext cx="6201640" cy="3477110"/>
          </a:xfrm>
        </p:spPr>
      </p:pic>
      <p:sp>
        <p:nvSpPr>
          <p:cNvPr id="3" name="Rectangle 2">
            <a:extLst>
              <a:ext uri="{FF2B5EF4-FFF2-40B4-BE49-F238E27FC236}">
                <a16:creationId xmlns:a16="http://schemas.microsoft.com/office/drawing/2014/main" id="{D016EB0F-84B4-457B-BE16-9551D7180691}"/>
              </a:ext>
            </a:extLst>
          </p:cNvPr>
          <p:cNvSpPr/>
          <p:nvPr/>
        </p:nvSpPr>
        <p:spPr>
          <a:xfrm>
            <a:off x="231139" y="6006614"/>
            <a:ext cx="3824026" cy="646331"/>
          </a:xfrm>
          <a:prstGeom prst="rect">
            <a:avLst/>
          </a:prstGeom>
        </p:spPr>
        <p:txBody>
          <a:bodyPr wrap="square">
            <a:spAutoFit/>
          </a:bodyPr>
          <a:lstStyle/>
          <a:p>
            <a:r>
              <a:rPr lang="en-US" dirty="0">
                <a:hlinkClick r:id="rId4"/>
              </a:rPr>
              <a:t>https://www.cpsc.gov/s3fs-public/pdfs/nonpoolsub2012.pdf</a:t>
            </a:r>
            <a:endParaRPr lang="en-US" dirty="0"/>
          </a:p>
        </p:txBody>
      </p:sp>
      <p:sp>
        <p:nvSpPr>
          <p:cNvPr id="14" name="Title 1">
            <a:extLst>
              <a:ext uri="{FF2B5EF4-FFF2-40B4-BE49-F238E27FC236}">
                <a16:creationId xmlns:a16="http://schemas.microsoft.com/office/drawing/2014/main" id="{89A83349-A288-419E-979E-6C3A58E584EA}"/>
              </a:ext>
            </a:extLst>
          </p:cNvPr>
          <p:cNvSpPr txBox="1">
            <a:spLocks/>
          </p:cNvSpPr>
          <p:nvPr/>
        </p:nvSpPr>
        <p:spPr>
          <a:xfrm>
            <a:off x="661855" y="696686"/>
            <a:ext cx="3570511" cy="53993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3600" b="1" dirty="0">
                <a:solidFill>
                  <a:srgbClr val="FFFFFF"/>
                </a:solidFill>
              </a:rPr>
              <a:t>Child Water-Related Injuries</a:t>
            </a:r>
            <a:br>
              <a:rPr lang="en-US" sz="3600" dirty="0">
                <a:solidFill>
                  <a:srgbClr val="FFFFFF"/>
                </a:solidFill>
              </a:rPr>
            </a:br>
            <a:r>
              <a:rPr lang="en-US" sz="3600" i="1" dirty="0">
                <a:solidFill>
                  <a:srgbClr val="FFFFFF"/>
                </a:solidFill>
              </a:rPr>
              <a:t>In the Home</a:t>
            </a:r>
          </a:p>
        </p:txBody>
      </p:sp>
      <p:sp>
        <p:nvSpPr>
          <p:cNvPr id="15" name="Content Placeholder 2">
            <a:extLst>
              <a:ext uri="{FF2B5EF4-FFF2-40B4-BE49-F238E27FC236}">
                <a16:creationId xmlns:a16="http://schemas.microsoft.com/office/drawing/2014/main" id="{B98B3C76-B6AC-4587-B858-1DB6CA521B4F}"/>
              </a:ext>
            </a:extLst>
          </p:cNvPr>
          <p:cNvSpPr txBox="1">
            <a:spLocks/>
          </p:cNvSpPr>
          <p:nvPr/>
        </p:nvSpPr>
        <p:spPr>
          <a:xfrm>
            <a:off x="5287515" y="3937575"/>
            <a:ext cx="6359029" cy="2715370"/>
          </a:xfrm>
          <a:prstGeom prst="rect">
            <a:avLst/>
          </a:prstGeom>
        </p:spPr>
        <p:txBody>
          <a:bodyPr vert="horz" lIns="91440" tIns="45720" rIns="91440" bIns="45720" rtlCol="0" anchor="ctr">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ClrTx/>
              <a:buNone/>
            </a:pPr>
            <a:r>
              <a:rPr lang="en-US" sz="2000" dirty="0">
                <a:solidFill>
                  <a:schemeClr val="bg1"/>
                </a:solidFill>
              </a:rPr>
              <a:t>Between 2006-2010, there were:</a:t>
            </a:r>
          </a:p>
          <a:p>
            <a:pPr>
              <a:buClrTx/>
            </a:pPr>
            <a:r>
              <a:rPr lang="en-US" sz="2000" dirty="0">
                <a:solidFill>
                  <a:schemeClr val="bg1"/>
                </a:solidFill>
              </a:rPr>
              <a:t>434 fatalities</a:t>
            </a:r>
          </a:p>
          <a:p>
            <a:pPr>
              <a:buClrTx/>
            </a:pPr>
            <a:r>
              <a:rPr lang="en-US" sz="2000" dirty="0">
                <a:solidFill>
                  <a:schemeClr val="bg1"/>
                </a:solidFill>
              </a:rPr>
              <a:t>233 injuries</a:t>
            </a:r>
          </a:p>
          <a:p>
            <a:pPr>
              <a:buClrTx/>
            </a:pPr>
            <a:r>
              <a:rPr lang="en-US" sz="2000" dirty="0">
                <a:solidFill>
                  <a:schemeClr val="bg1"/>
                </a:solidFill>
              </a:rPr>
              <a:t>17 no apparent injury/unknown</a:t>
            </a:r>
          </a:p>
          <a:p>
            <a:pPr marL="45720" indent="0">
              <a:buClrTx/>
              <a:buNone/>
            </a:pPr>
            <a:r>
              <a:rPr lang="en-US" sz="2000" dirty="0">
                <a:solidFill>
                  <a:schemeClr val="bg1"/>
                </a:solidFill>
              </a:rPr>
              <a:t>for a total of 684 non-pool &amp; non-spa product-related submersions for children younger than 5</a:t>
            </a:r>
          </a:p>
        </p:txBody>
      </p:sp>
    </p:spTree>
    <p:extLst>
      <p:ext uri="{BB962C8B-B14F-4D97-AF65-F5344CB8AC3E}">
        <p14:creationId xmlns:p14="http://schemas.microsoft.com/office/powerpoint/2010/main" val="284423677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ABE273-A57A-4523-99C5-F4D7F4511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1A15CF5-392D-404A-8095-DD2085F2F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7CB336E-94B0-4D0A-8B9D-3CD7BB78E5AB}"/>
              </a:ext>
            </a:extLst>
          </p:cNvPr>
          <p:cNvSpPr>
            <a:spLocks noGrp="1"/>
          </p:cNvSpPr>
          <p:nvPr>
            <p:ph type="title"/>
          </p:nvPr>
        </p:nvSpPr>
        <p:spPr>
          <a:xfrm>
            <a:off x="661855" y="696686"/>
            <a:ext cx="3570511" cy="5399314"/>
          </a:xfrm>
        </p:spPr>
        <p:txBody>
          <a:bodyPr>
            <a:normAutofit/>
          </a:bodyPr>
          <a:lstStyle/>
          <a:p>
            <a:r>
              <a:rPr lang="en-US" sz="3600" b="1" dirty="0">
                <a:solidFill>
                  <a:srgbClr val="FFFFFF"/>
                </a:solidFill>
              </a:rPr>
              <a:t>Child Water-Related Injuries</a:t>
            </a:r>
            <a:br>
              <a:rPr lang="en-US" sz="3600" dirty="0">
                <a:solidFill>
                  <a:srgbClr val="FFFFFF"/>
                </a:solidFill>
              </a:rPr>
            </a:br>
            <a:r>
              <a:rPr lang="en-US" sz="3600" i="1" dirty="0">
                <a:solidFill>
                  <a:srgbClr val="FFFFFF"/>
                </a:solidFill>
              </a:rPr>
              <a:t>Pools</a:t>
            </a:r>
          </a:p>
        </p:txBody>
      </p:sp>
      <p:cxnSp>
        <p:nvCxnSpPr>
          <p:cNvPr id="23" name="Straight Connector 22">
            <a:extLst>
              <a:ext uri="{FF2B5EF4-FFF2-40B4-BE49-F238E27FC236}">
                <a16:creationId xmlns:a16="http://schemas.microsoft.com/office/drawing/2014/main" id="{3D0F74E7-7AA9-4171-BCD1-C325B7632D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53842" y="2054826"/>
            <a:ext cx="0" cy="27432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976ABD-21E7-4111-960E-91B08895E2BF}"/>
              </a:ext>
            </a:extLst>
          </p:cNvPr>
          <p:cNvSpPr/>
          <p:nvPr/>
        </p:nvSpPr>
        <p:spPr>
          <a:xfrm>
            <a:off x="4653842" y="236220"/>
            <a:ext cx="7301938" cy="637793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able&#10;&#10;Description automatically generated">
            <a:extLst>
              <a:ext uri="{FF2B5EF4-FFF2-40B4-BE49-F238E27FC236}">
                <a16:creationId xmlns:a16="http://schemas.microsoft.com/office/drawing/2014/main" id="{62C8A92B-9C16-4713-A866-4BC64DDF8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5319" y="696686"/>
            <a:ext cx="6401693" cy="2505425"/>
          </a:xfrm>
          <a:prstGeom prst="rect">
            <a:avLst/>
          </a:prstGeom>
        </p:spPr>
      </p:pic>
      <p:pic>
        <p:nvPicPr>
          <p:cNvPr id="11" name="Picture 10" descr="Table&#10;&#10;Description automatically generated">
            <a:extLst>
              <a:ext uri="{FF2B5EF4-FFF2-40B4-BE49-F238E27FC236}">
                <a16:creationId xmlns:a16="http://schemas.microsoft.com/office/drawing/2014/main" id="{D304FFDA-EAB1-434E-8DFC-1DE180890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5319" y="3445951"/>
            <a:ext cx="6516009" cy="2962688"/>
          </a:xfrm>
          <a:prstGeom prst="rect">
            <a:avLst/>
          </a:prstGeom>
        </p:spPr>
      </p:pic>
      <p:sp>
        <p:nvSpPr>
          <p:cNvPr id="3" name="Rectangle 2">
            <a:extLst>
              <a:ext uri="{FF2B5EF4-FFF2-40B4-BE49-F238E27FC236}">
                <a16:creationId xmlns:a16="http://schemas.microsoft.com/office/drawing/2014/main" id="{DBC79E78-BA7B-4D65-8F49-725882251E19}"/>
              </a:ext>
            </a:extLst>
          </p:cNvPr>
          <p:cNvSpPr/>
          <p:nvPr/>
        </p:nvSpPr>
        <p:spPr>
          <a:xfrm>
            <a:off x="246366" y="5429070"/>
            <a:ext cx="4407475" cy="1200329"/>
          </a:xfrm>
          <a:prstGeom prst="rect">
            <a:avLst/>
          </a:prstGeom>
        </p:spPr>
        <p:txBody>
          <a:bodyPr wrap="square">
            <a:spAutoFit/>
          </a:bodyPr>
          <a:lstStyle/>
          <a:p>
            <a:r>
              <a:rPr lang="en-US" dirty="0">
                <a:hlinkClick r:id="rId5"/>
              </a:rPr>
              <a:t>https://www.cpsc.gov/s3fs-public/2020-Submersion-Report-4-29-20_0.pdf?ghYmKOmkLBzmXo6Rjm96Qkn16JCpM1ir</a:t>
            </a:r>
            <a:endParaRPr lang="en-US" dirty="0"/>
          </a:p>
        </p:txBody>
      </p:sp>
    </p:spTree>
    <p:extLst>
      <p:ext uri="{BB962C8B-B14F-4D97-AF65-F5344CB8AC3E}">
        <p14:creationId xmlns:p14="http://schemas.microsoft.com/office/powerpoint/2010/main" val="354002532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2ABE273-A57A-4523-99C5-F4D7F4511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1A15CF5-392D-404A-8095-DD2085F2F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8439819-3935-4DBA-B997-9A7C91618A5A}"/>
              </a:ext>
            </a:extLst>
          </p:cNvPr>
          <p:cNvSpPr>
            <a:spLocks noGrp="1"/>
          </p:cNvSpPr>
          <p:nvPr>
            <p:ph type="title"/>
          </p:nvPr>
        </p:nvSpPr>
        <p:spPr>
          <a:xfrm>
            <a:off x="661855" y="696686"/>
            <a:ext cx="3570511" cy="5399314"/>
          </a:xfrm>
        </p:spPr>
        <p:txBody>
          <a:bodyPr>
            <a:normAutofit/>
          </a:bodyPr>
          <a:lstStyle/>
          <a:p>
            <a:r>
              <a:rPr lang="en-US" sz="3200" dirty="0">
                <a:solidFill>
                  <a:srgbClr val="FFFFFF"/>
                </a:solidFill>
              </a:rPr>
              <a:t>Child Water-Related Injuries in [Your County]</a:t>
            </a:r>
          </a:p>
        </p:txBody>
      </p:sp>
      <p:cxnSp>
        <p:nvCxnSpPr>
          <p:cNvPr id="21" name="Straight Connector 20">
            <a:extLst>
              <a:ext uri="{FF2B5EF4-FFF2-40B4-BE49-F238E27FC236}">
                <a16:creationId xmlns:a16="http://schemas.microsoft.com/office/drawing/2014/main" id="{3D0F74E7-7AA9-4171-BCD1-C325B7632D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53842" y="2054826"/>
            <a:ext cx="0" cy="27432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FCEF051F-3E43-402D-8957-AB6E3A930E5E}"/>
              </a:ext>
            </a:extLst>
          </p:cNvPr>
          <p:cNvSpPr>
            <a:spLocks noGrp="1"/>
          </p:cNvSpPr>
          <p:nvPr>
            <p:ph idx="1"/>
          </p:nvPr>
        </p:nvSpPr>
        <p:spPr>
          <a:xfrm>
            <a:off x="5075238" y="609600"/>
            <a:ext cx="6359525" cy="5486400"/>
          </a:xfrm>
        </p:spPr>
        <p:txBody>
          <a:bodyPr/>
          <a:lstStyle/>
          <a:p>
            <a:pPr marL="45720" indent="0">
              <a:buNone/>
            </a:pPr>
            <a:r>
              <a:rPr lang="en-US" sz="2800" i="1" dirty="0">
                <a:solidFill>
                  <a:schemeClr val="tx1"/>
                </a:solidFill>
              </a:rPr>
              <a:t>Include any county-specific data here.</a:t>
            </a:r>
          </a:p>
          <a:p>
            <a:pPr>
              <a:buClr>
                <a:schemeClr val="tx1"/>
              </a:buClr>
              <a:buFont typeface="Arial" panose="020B0604020202020204" pitchFamily="34" charset="0"/>
              <a:buChar char="•"/>
            </a:pPr>
            <a:r>
              <a:rPr lang="en-US" sz="2800" i="1" dirty="0">
                <a:solidFill>
                  <a:schemeClr val="tx1"/>
                </a:solidFill>
              </a:rPr>
              <a:t>To find statistics for your county, try looking at your county’s website. There may be more information on your county’s Public Health/Health Care website</a:t>
            </a:r>
            <a:endParaRPr lang="en-US" dirty="0">
              <a:solidFill>
                <a:schemeClr val="tx1"/>
              </a:solidFill>
            </a:endParaRPr>
          </a:p>
        </p:txBody>
      </p:sp>
      <p:sp>
        <p:nvSpPr>
          <p:cNvPr id="8" name="Rectangle 7">
            <a:extLst>
              <a:ext uri="{FF2B5EF4-FFF2-40B4-BE49-F238E27FC236}">
                <a16:creationId xmlns:a16="http://schemas.microsoft.com/office/drawing/2014/main" id="{F0F13E44-38BA-47C0-AB11-19F4498C007E}"/>
              </a:ext>
            </a:extLst>
          </p:cNvPr>
          <p:cNvSpPr/>
          <p:nvPr/>
        </p:nvSpPr>
        <p:spPr>
          <a:xfrm>
            <a:off x="434722" y="4616970"/>
            <a:ext cx="4028784" cy="1722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C000"/>
                </a:solidFill>
              </a:rPr>
              <a:t>Add your sources here:</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90939529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F34D5D1-C14B-49C5-B053-3F278DD1FB9F}"/>
              </a:ext>
            </a:extLst>
          </p:cNvPr>
          <p:cNvSpPr>
            <a:spLocks noGrp="1"/>
          </p:cNvSpPr>
          <p:nvPr>
            <p:ph type="title"/>
          </p:nvPr>
        </p:nvSpPr>
        <p:spPr>
          <a:xfrm>
            <a:off x="441009" y="873457"/>
            <a:ext cx="3273042" cy="5222543"/>
          </a:xfrm>
        </p:spPr>
        <p:txBody>
          <a:bodyPr>
            <a:normAutofit/>
          </a:bodyPr>
          <a:lstStyle/>
          <a:p>
            <a:pPr algn="ctr"/>
            <a:r>
              <a:rPr lang="en-US" sz="5400" b="1" dirty="0">
                <a:solidFill>
                  <a:srgbClr val="FFFFFF"/>
                </a:solidFill>
              </a:rPr>
              <a:t>Water Safety in the Home</a:t>
            </a:r>
            <a:endParaRPr lang="en-US" sz="2800" b="1" dirty="0">
              <a:solidFill>
                <a:srgbClr val="FFFFFF"/>
              </a:solidFill>
            </a:endParaRPr>
          </a:p>
        </p:txBody>
      </p:sp>
      <p:sp>
        <p:nvSpPr>
          <p:cNvPr id="3" name="Content Placeholder 2">
            <a:extLst>
              <a:ext uri="{FF2B5EF4-FFF2-40B4-BE49-F238E27FC236}">
                <a16:creationId xmlns:a16="http://schemas.microsoft.com/office/drawing/2014/main" id="{28767CEB-7DE6-4B12-A573-16FA0084FFE9}"/>
              </a:ext>
            </a:extLst>
          </p:cNvPr>
          <p:cNvSpPr>
            <a:spLocks noGrp="1"/>
          </p:cNvSpPr>
          <p:nvPr>
            <p:ph idx="1"/>
          </p:nvPr>
        </p:nvSpPr>
        <p:spPr>
          <a:xfrm>
            <a:off x="4995081" y="873457"/>
            <a:ext cx="6020790" cy="5222543"/>
          </a:xfrm>
        </p:spPr>
        <p:txBody>
          <a:bodyPr anchor="ctr">
            <a:normAutofit/>
          </a:bodyPr>
          <a:lstStyle/>
          <a:p>
            <a:r>
              <a:rPr lang="en-US" sz="5400" dirty="0"/>
              <a:t>Information</a:t>
            </a:r>
          </a:p>
          <a:p>
            <a:r>
              <a:rPr lang="en-US" sz="5400" dirty="0"/>
              <a:t>Injury Prevention</a:t>
            </a:r>
          </a:p>
        </p:txBody>
      </p:sp>
    </p:spTree>
    <p:extLst>
      <p:ext uri="{BB962C8B-B14F-4D97-AF65-F5344CB8AC3E}">
        <p14:creationId xmlns:p14="http://schemas.microsoft.com/office/powerpoint/2010/main" val="1320841411"/>
      </p:ext>
    </p:extLst>
  </p:cSld>
  <p:clrMapOvr>
    <a:masterClrMapping/>
  </p:clrMapOvr>
</p:sld>
</file>

<file path=ppt/theme/theme1.xml><?xml version="1.0" encoding="utf-8"?>
<a:theme xmlns:a="http://schemas.openxmlformats.org/drawingml/2006/main" name="Basis">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TotalTime>
  <Words>3741</Words>
  <Application>Microsoft Office PowerPoint</Application>
  <PresentationFormat>Widescreen</PresentationFormat>
  <Paragraphs>387</Paragraphs>
  <Slides>25</Slides>
  <Notes>25</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Corbel</vt:lpstr>
      <vt:lpstr>Franklin Gothic Book</vt:lpstr>
      <vt:lpstr>Wingdings</vt:lpstr>
      <vt:lpstr>Basis</vt:lpstr>
      <vt:lpstr>Safe Beginnings </vt:lpstr>
      <vt:lpstr>Safe Beginnings is brought to you by:</vt:lpstr>
      <vt:lpstr>Purpose: How to keep your child safe around water</vt:lpstr>
      <vt:lpstr>Child Water-Related Injuries</vt:lpstr>
      <vt:lpstr>Child Water-Related Injuries General</vt:lpstr>
      <vt:lpstr>asds</vt:lpstr>
      <vt:lpstr>Child Water-Related Injuries Pools</vt:lpstr>
      <vt:lpstr>Child Water-Related Injuries in [Your County]</vt:lpstr>
      <vt:lpstr>Water Safety in the Home</vt:lpstr>
      <vt:lpstr>PowerPoint Presentation</vt:lpstr>
      <vt:lpstr>Water Safety in the Home: Injury Prevention </vt:lpstr>
      <vt:lpstr>Water Safety In and Near Pools</vt:lpstr>
      <vt:lpstr>Water Safety In and Near Pools: Information</vt:lpstr>
      <vt:lpstr>Water Safety In and Near Pools: Injury Prevention </vt:lpstr>
      <vt:lpstr>Water Safety in and near Pools Pool and swimming safety tips for families</vt:lpstr>
      <vt:lpstr>Water Safety In and Near Open Water</vt:lpstr>
      <vt:lpstr>Water Safety In and Near Open Water: Information</vt:lpstr>
      <vt:lpstr>Water Safety In and Near Open Water: Prevention </vt:lpstr>
      <vt:lpstr>Water Safety: Open Water Safety in Seconds: Open Water Safety</vt:lpstr>
      <vt:lpstr>What to do if someone is drowning</vt:lpstr>
      <vt:lpstr>Summary</vt:lpstr>
      <vt:lpstr>Water Safety:  Local Resources &amp; Contact Information</vt:lpstr>
      <vt:lpstr>Water Safety: Additional Information</vt:lpstr>
      <vt:lpstr>Photo Attributions &amp; Additional Information  </vt:lpstr>
      <vt:lpstr>Photo Attributions &amp; Additional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Beginnings </dc:title>
  <dc:creator>Jennifer Cole</dc:creator>
  <cp:lastModifiedBy>Jasmine Brosnan</cp:lastModifiedBy>
  <cp:revision>27</cp:revision>
  <dcterms:created xsi:type="dcterms:W3CDTF">2020-09-26T00:04:55Z</dcterms:created>
  <dcterms:modified xsi:type="dcterms:W3CDTF">2022-05-13T18:35:27Z</dcterms:modified>
</cp:coreProperties>
</file>